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57" r:id="rId6"/>
    <p:sldId id="259" r:id="rId7"/>
    <p:sldId id="258" r:id="rId8"/>
    <p:sldId id="261" r:id="rId9"/>
    <p:sldId id="260" r:id="rId10"/>
    <p:sldId id="262" r:id="rId11"/>
    <p:sldId id="263" r:id="rId12"/>
    <p:sldId id="27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A6390F1-4C78-4EB1-A29D-D3D7D4C64AD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E7AD-2C96-4C58-8843-A2C78B3E92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World War I Ends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The Treaty of Versailles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73548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Germany’s Punishment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/>
              <a:t>M</a:t>
            </a:r>
            <a:r>
              <a:rPr lang="en-US" dirty="0" smtClean="0"/>
              <a:t>ade </a:t>
            </a:r>
            <a:r>
              <a:rPr lang="en-US" dirty="0"/>
              <a:t>to accept full responsibility for causing the war.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/>
              <a:t>M</a:t>
            </a:r>
            <a:r>
              <a:rPr lang="en-US" dirty="0" smtClean="0"/>
              <a:t>ade </a:t>
            </a:r>
            <a:r>
              <a:rPr lang="en-US" dirty="0"/>
              <a:t>to disarm, give up land, and pay for war damages to certain Allied countries</a:t>
            </a:r>
            <a:r>
              <a:rPr lang="en-US" dirty="0" smtClean="0"/>
              <a:t>.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Germany </a:t>
            </a:r>
            <a:r>
              <a:rPr lang="en-US" dirty="0"/>
              <a:t>lost </a:t>
            </a:r>
            <a:r>
              <a:rPr lang="en-US" dirty="0" smtClean="0"/>
              <a:t>colonies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Lost </a:t>
            </a:r>
            <a:r>
              <a:rPr lang="en-US" dirty="0"/>
              <a:t>control of the Saar valley (all areas of Coal and Iron for 15 years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79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  <a:defRPr/>
            </a:pPr>
            <a:r>
              <a:rPr lang="en-US" dirty="0" smtClean="0"/>
              <a:t>Wilson’s14 Points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Americans loved it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European </a:t>
            </a:r>
            <a:r>
              <a:rPr lang="en-US" dirty="0"/>
              <a:t>“Allies” hated </a:t>
            </a:r>
            <a:r>
              <a:rPr lang="en-US" dirty="0" smtClean="0"/>
              <a:t>it</a:t>
            </a:r>
          </a:p>
          <a:p>
            <a:pPr lvl="2">
              <a:buFontTx/>
              <a:buChar char="-"/>
              <a:defRPr/>
            </a:pPr>
            <a:r>
              <a:rPr lang="en-US" dirty="0" smtClean="0"/>
              <a:t>Was not </a:t>
            </a:r>
            <a:r>
              <a:rPr lang="en-US" dirty="0"/>
              <a:t>harsh </a:t>
            </a:r>
            <a:r>
              <a:rPr lang="en-US" dirty="0" smtClean="0"/>
              <a:t>enough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Germany wanted the </a:t>
            </a:r>
            <a:r>
              <a:rPr lang="en-US" dirty="0"/>
              <a:t>U.S. </a:t>
            </a:r>
            <a:r>
              <a:rPr lang="en-US" dirty="0" smtClean="0"/>
              <a:t>involved, but the </a:t>
            </a:r>
            <a:r>
              <a:rPr lang="en-US" dirty="0"/>
              <a:t>U.S. were </a:t>
            </a:r>
            <a:r>
              <a:rPr lang="en-US" dirty="0" smtClean="0"/>
              <a:t>considered “outsiders”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The </a:t>
            </a:r>
            <a:r>
              <a:rPr lang="en-US" dirty="0"/>
              <a:t>14 points benefited </a:t>
            </a:r>
            <a:r>
              <a:rPr lang="en-US" dirty="0" smtClean="0"/>
              <a:t>Germany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Would create a democratic government </a:t>
            </a:r>
            <a:r>
              <a:rPr lang="en-US" dirty="0"/>
              <a:t>and </a:t>
            </a:r>
            <a:r>
              <a:rPr lang="en-US" dirty="0" smtClean="0"/>
              <a:t>get the country established again</a:t>
            </a:r>
          </a:p>
          <a:p>
            <a:pPr>
              <a:buFontTx/>
              <a:buChar char="-"/>
            </a:pPr>
            <a:r>
              <a:rPr lang="en-US" dirty="0" smtClean="0"/>
              <a:t>U.S</a:t>
            </a:r>
            <a:r>
              <a:rPr lang="en-US" dirty="0"/>
              <a:t>.  believed the treaty was too harsh and refused to ratify (approve) the </a:t>
            </a:r>
            <a:r>
              <a:rPr lang="en-US" dirty="0" smtClean="0"/>
              <a:t>treaty</a:t>
            </a:r>
          </a:p>
        </p:txBody>
      </p:sp>
    </p:spTree>
    <p:extLst>
      <p:ext uri="{BB962C8B-B14F-4D97-AF65-F5344CB8AC3E}">
        <p14:creationId xmlns:p14="http://schemas.microsoft.com/office/powerpoint/2010/main" val="24543857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9989" b="8010"/>
          <a:stretch/>
        </p:blipFill>
        <p:spPr bwMode="auto">
          <a:xfrm>
            <a:off x="304800" y="1243446"/>
            <a:ext cx="435032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4372" r="3534" b="2306"/>
          <a:stretch/>
        </p:blipFill>
        <p:spPr bwMode="auto">
          <a:xfrm>
            <a:off x="5029200" y="990600"/>
            <a:ext cx="3794779" cy="50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0143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 smtClean="0"/>
              <a:t>League of Nations</a:t>
            </a:r>
            <a:br>
              <a:rPr lang="en-US" sz="4300" b="1" dirty="0" smtClean="0"/>
            </a:br>
            <a:r>
              <a:rPr lang="en-US" sz="4300" b="1" dirty="0" smtClean="0"/>
              <a:t>(1919)</a:t>
            </a:r>
            <a:endParaRPr lang="en-US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An </a:t>
            </a:r>
            <a:r>
              <a:rPr lang="en-US" dirty="0"/>
              <a:t>international organization founded after </a:t>
            </a:r>
            <a:r>
              <a:rPr lang="en-US" dirty="0" smtClean="0"/>
              <a:t>WWI</a:t>
            </a:r>
          </a:p>
          <a:p>
            <a:pPr>
              <a:buFontTx/>
              <a:buChar char="-"/>
            </a:pPr>
            <a:r>
              <a:rPr lang="en-US" sz="2400" dirty="0" smtClean="0"/>
              <a:t>Objectives/Goals</a:t>
            </a:r>
          </a:p>
          <a:p>
            <a:pPr lvl="1">
              <a:buFontTx/>
              <a:buChar char="-"/>
            </a:pPr>
            <a:r>
              <a:rPr lang="en-US" sz="2000" dirty="0" smtClean="0"/>
              <a:t>Disarmament</a:t>
            </a:r>
          </a:p>
          <a:p>
            <a:pPr lvl="1">
              <a:buFontTx/>
              <a:buChar char="-"/>
            </a:pPr>
            <a:r>
              <a:rPr lang="en-US" sz="2000" dirty="0" smtClean="0"/>
              <a:t>Preventing </a:t>
            </a:r>
            <a:r>
              <a:rPr lang="en-US" sz="2000" dirty="0"/>
              <a:t>war through collective security 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Settling </a:t>
            </a:r>
            <a:r>
              <a:rPr lang="en-US" sz="2000" dirty="0"/>
              <a:t>disputes between countries through negotiation and diplomacy 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Improving </a:t>
            </a:r>
            <a:r>
              <a:rPr lang="en-US" sz="2000" dirty="0"/>
              <a:t>global welfare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U.S. did not join</a:t>
            </a:r>
          </a:p>
        </p:txBody>
      </p:sp>
    </p:spTree>
    <p:extLst>
      <p:ext uri="{BB962C8B-B14F-4D97-AF65-F5344CB8AC3E}">
        <p14:creationId xmlns:p14="http://schemas.microsoft.com/office/powerpoint/2010/main" val="30811466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Europe - 1920s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  <a:defRPr/>
            </a:pPr>
            <a:r>
              <a:rPr lang="en-US" dirty="0" smtClean="0"/>
              <a:t>Massive </a:t>
            </a:r>
            <a:r>
              <a:rPr lang="en-US" dirty="0"/>
              <a:t>“recovery” was </a:t>
            </a:r>
            <a:r>
              <a:rPr lang="en-US" dirty="0" smtClean="0"/>
              <a:t>required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Businesses </a:t>
            </a:r>
            <a:r>
              <a:rPr lang="en-US" dirty="0"/>
              <a:t>could not produce enough products to keep up with </a:t>
            </a:r>
            <a:r>
              <a:rPr lang="en-US" dirty="0" smtClean="0"/>
              <a:t>demand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prices soared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mass inflation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Germany was hit the hardest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Extreme food </a:t>
            </a:r>
            <a:r>
              <a:rPr lang="en-US" dirty="0"/>
              <a:t>shortages </a:t>
            </a:r>
            <a:r>
              <a:rPr lang="en-US" dirty="0" smtClean="0"/>
              <a:t>and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81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122" r="3163" b="3643"/>
          <a:stretch/>
        </p:blipFill>
        <p:spPr bwMode="auto">
          <a:xfrm>
            <a:off x="512618" y="484908"/>
            <a:ext cx="3893128" cy="461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89" y="762000"/>
            <a:ext cx="4200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303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April – U.S. joins the war</a:t>
            </a:r>
          </a:p>
          <a:p>
            <a:pPr>
              <a:buFontTx/>
              <a:buChar char="-"/>
            </a:pPr>
            <a:r>
              <a:rPr lang="en-US" dirty="0" smtClean="0"/>
              <a:t>October – Russian Royal family are overthrown and executed</a:t>
            </a:r>
          </a:p>
          <a:p>
            <a:pPr lvl="1">
              <a:buFontTx/>
              <a:buChar char="-"/>
            </a:pPr>
            <a:r>
              <a:rPr lang="en-US" dirty="0" smtClean="0"/>
              <a:t>Russia leaves the war</a:t>
            </a:r>
          </a:p>
          <a:p>
            <a:pPr>
              <a:buFontTx/>
              <a:buChar char="-"/>
            </a:pPr>
            <a:r>
              <a:rPr lang="en-US" dirty="0" smtClean="0"/>
              <a:t>Germany focuses all forces on France</a:t>
            </a:r>
          </a:p>
        </p:txBody>
      </p:sp>
    </p:spTree>
    <p:extLst>
      <p:ext uri="{BB962C8B-B14F-4D97-AF65-F5344CB8AC3E}">
        <p14:creationId xmlns:p14="http://schemas.microsoft.com/office/powerpoint/2010/main" val="36403632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War 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  <a:defRPr/>
            </a:pPr>
            <a:r>
              <a:rPr lang="en-US" dirty="0" smtClean="0"/>
              <a:t>Fall 1918 - German </a:t>
            </a:r>
            <a:r>
              <a:rPr lang="en-US" dirty="0"/>
              <a:t>Army and Navy began to </a:t>
            </a:r>
            <a:r>
              <a:rPr lang="en-US" dirty="0" smtClean="0"/>
              <a:t>mutiny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Civilians riot </a:t>
            </a:r>
            <a:r>
              <a:rPr lang="en-US" dirty="0"/>
              <a:t>due to food </a:t>
            </a:r>
            <a:r>
              <a:rPr lang="en-US" dirty="0" smtClean="0"/>
              <a:t>shortages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October - </a:t>
            </a:r>
            <a:r>
              <a:rPr lang="en-US" dirty="0"/>
              <a:t>German leadership asked President Wilson for </a:t>
            </a:r>
            <a:r>
              <a:rPr lang="en-US" dirty="0" smtClean="0"/>
              <a:t>an armistice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November - German leader, </a:t>
            </a:r>
            <a:r>
              <a:rPr lang="en-US" dirty="0"/>
              <a:t>Kaiser Wilhelm </a:t>
            </a:r>
            <a:r>
              <a:rPr lang="en-US" dirty="0" smtClean="0"/>
              <a:t>steps down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Europe - </a:t>
            </a:r>
            <a:r>
              <a:rPr lang="en-US" b="1" u="sng" dirty="0"/>
              <a:t>everything</a:t>
            </a:r>
            <a:r>
              <a:rPr lang="en-US" dirty="0"/>
              <a:t> </a:t>
            </a:r>
            <a:r>
              <a:rPr lang="en-US" dirty="0" smtClean="0"/>
              <a:t>is left in ruins (industry &amp; agriculture)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645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346364"/>
            <a:ext cx="4716704" cy="32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3200400"/>
            <a:ext cx="4702849" cy="318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42" y="1875135"/>
            <a:ext cx="4587312" cy="338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571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Armistice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83461" y="1685627"/>
            <a:ext cx="4658735" cy="43391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November 11, 1918</a:t>
            </a:r>
          </a:p>
          <a:p>
            <a:pPr lvl="1">
              <a:buFontTx/>
              <a:buChar char="-"/>
            </a:pPr>
            <a:r>
              <a:rPr lang="en-US" dirty="0" smtClean="0"/>
              <a:t>Central </a:t>
            </a:r>
            <a:r>
              <a:rPr lang="en-US" dirty="0"/>
              <a:t>Powers surrender</a:t>
            </a:r>
          </a:p>
          <a:p>
            <a:pPr lvl="1">
              <a:buFontTx/>
              <a:buChar char="-"/>
            </a:pPr>
            <a:r>
              <a:rPr lang="en-US" dirty="0" smtClean="0"/>
              <a:t>Cease </a:t>
            </a:r>
            <a:r>
              <a:rPr lang="en-US" dirty="0"/>
              <a:t>fire declared on all fronts</a:t>
            </a:r>
            <a:r>
              <a:rPr lang="en-US" dirty="0" smtClean="0"/>
              <a:t>.</a:t>
            </a:r>
          </a:p>
          <a:p>
            <a:pPr lvl="2">
              <a:buFontTx/>
              <a:buChar char="-"/>
            </a:pPr>
            <a:r>
              <a:rPr lang="en-US" dirty="0" smtClean="0"/>
              <a:t>Fighting stops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239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6978"/>
            <a:ext cx="4419599" cy="590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72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Treaty of Versailles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56562" y="1177086"/>
            <a:ext cx="4658735" cy="494810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Paris, France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June 28, 1919</a:t>
            </a:r>
          </a:p>
          <a:p>
            <a:pPr lvl="1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“Big 4” </a:t>
            </a:r>
            <a:r>
              <a:rPr lang="en-US" dirty="0" smtClean="0"/>
              <a:t>meet</a:t>
            </a:r>
            <a:endParaRPr lang="en-US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Signed </a:t>
            </a:r>
            <a:r>
              <a:rPr lang="en-US" dirty="0"/>
              <a:t>peace treaty that formally and officially ended </a:t>
            </a:r>
            <a:r>
              <a:rPr lang="en-US" dirty="0" smtClean="0"/>
              <a:t>WWI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4740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54" y="1766887"/>
            <a:ext cx="387191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3773023"/>
            <a:ext cx="2111419" cy="27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51" y="3818773"/>
            <a:ext cx="2011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6"/>
          <a:stretch/>
        </p:blipFill>
        <p:spPr bwMode="auto">
          <a:xfrm>
            <a:off x="304799" y="282575"/>
            <a:ext cx="2076783" cy="268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3741" r="8224" b="22957"/>
          <a:stretch/>
        </p:blipFill>
        <p:spPr bwMode="auto">
          <a:xfrm>
            <a:off x="6795655" y="282575"/>
            <a:ext cx="2011363" cy="27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7497" y="5700199"/>
            <a:ext cx="2234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George </a:t>
            </a:r>
            <a:r>
              <a:rPr lang="en-US" sz="1600" b="1" dirty="0" smtClean="0"/>
              <a:t>Clemenceau</a:t>
            </a:r>
          </a:p>
          <a:p>
            <a:r>
              <a:rPr lang="en-US" sz="1600" b="1" dirty="0" smtClean="0"/>
              <a:t>French </a:t>
            </a:r>
            <a:r>
              <a:rPr lang="en-US" sz="1600" b="1" dirty="0"/>
              <a:t>Premier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6437" y="3200400"/>
            <a:ext cx="1935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Vittorio Orlando </a:t>
            </a:r>
            <a:r>
              <a:rPr lang="en-US" sz="1600" b="1" dirty="0" smtClean="0"/>
              <a:t>Italian PM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236" y="3032056"/>
            <a:ext cx="2234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David Lloyd George </a:t>
            </a:r>
            <a:r>
              <a:rPr lang="en-US" sz="1600" b="1" dirty="0" smtClean="0"/>
              <a:t> </a:t>
            </a:r>
            <a:r>
              <a:rPr lang="en-US" sz="1600" b="1" dirty="0"/>
              <a:t>British </a:t>
            </a:r>
            <a:r>
              <a:rPr lang="en-US" sz="1600" b="1" dirty="0" smtClean="0"/>
              <a:t>PM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5613" y="533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Woodrow Wilson</a:t>
            </a:r>
          </a:p>
          <a:p>
            <a:r>
              <a:rPr lang="en-US" sz="1600" b="1" dirty="0" smtClean="0"/>
              <a:t>U.S. President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07800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19059" y="1115923"/>
            <a:ext cx="4658735" cy="521283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President Wilson’s proposal for peace in Europe after the Great War</a:t>
            </a:r>
          </a:p>
          <a:p>
            <a:pPr>
              <a:buFontTx/>
              <a:buChar char="-"/>
            </a:pPr>
            <a:r>
              <a:rPr lang="en-US" dirty="0" smtClean="0"/>
              <a:t>Included…</a:t>
            </a:r>
          </a:p>
          <a:p>
            <a:pPr lvl="1">
              <a:buFontTx/>
              <a:buChar char="-"/>
            </a:pPr>
            <a:r>
              <a:rPr lang="en-US" dirty="0" smtClean="0"/>
              <a:t>No more secret agreements</a:t>
            </a:r>
          </a:p>
          <a:p>
            <a:pPr lvl="1">
              <a:buFontTx/>
              <a:buChar char="-"/>
            </a:pPr>
            <a:r>
              <a:rPr lang="en-US" dirty="0" smtClean="0"/>
              <a:t>Free movement on international waters</a:t>
            </a:r>
          </a:p>
          <a:p>
            <a:pPr lvl="1">
              <a:buFontTx/>
              <a:buChar char="-"/>
            </a:pPr>
            <a:r>
              <a:rPr lang="en-US" dirty="0" smtClean="0"/>
              <a:t>Removal of all barriers to trade</a:t>
            </a:r>
          </a:p>
          <a:p>
            <a:pPr lvl="1">
              <a:buFontTx/>
              <a:buChar char="-"/>
            </a:pPr>
            <a:r>
              <a:rPr lang="en-US" dirty="0" smtClean="0"/>
              <a:t>Reduce size of militaries and weapon production</a:t>
            </a:r>
          </a:p>
          <a:p>
            <a:pPr lvl="1">
              <a:buFontTx/>
              <a:buChar char="-"/>
            </a:pPr>
            <a:r>
              <a:rPr lang="en-US" dirty="0" smtClean="0"/>
              <a:t>No more new colonies</a:t>
            </a:r>
          </a:p>
          <a:p>
            <a:pPr lvl="1">
              <a:buFontTx/>
              <a:buChar char="-"/>
            </a:pPr>
            <a:r>
              <a:rPr lang="en-US" dirty="0" smtClean="0"/>
              <a:t>France should be restored</a:t>
            </a:r>
          </a:p>
          <a:p>
            <a:pPr lvl="1">
              <a:buFontTx/>
              <a:buChar char="-"/>
            </a:pPr>
            <a:r>
              <a:rPr lang="en-US" dirty="0" smtClean="0"/>
              <a:t>A polish country should be established</a:t>
            </a:r>
          </a:p>
          <a:p>
            <a:pPr lvl="1">
              <a:buFontTx/>
              <a:buChar char="-"/>
            </a:pPr>
            <a:r>
              <a:rPr lang="en-US" dirty="0"/>
              <a:t>Create a League of </a:t>
            </a:r>
            <a:r>
              <a:rPr lang="en-US" dirty="0" smtClean="0"/>
              <a:t>Nations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2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7011</TotalTime>
  <Words>385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Kilter</vt:lpstr>
      <vt:lpstr>World War I Ends</vt:lpstr>
      <vt:lpstr>1917</vt:lpstr>
      <vt:lpstr>The War Ends</vt:lpstr>
      <vt:lpstr>PowerPoint Presentation</vt:lpstr>
      <vt:lpstr>Armistice</vt:lpstr>
      <vt:lpstr>PowerPoint Presentation</vt:lpstr>
      <vt:lpstr>Treaty of Versailles</vt:lpstr>
      <vt:lpstr>PowerPoint Presentation</vt:lpstr>
      <vt:lpstr>14 Points</vt:lpstr>
      <vt:lpstr>Germany’s Punishment</vt:lpstr>
      <vt:lpstr>The Outcome</vt:lpstr>
      <vt:lpstr>PowerPoint Presentation</vt:lpstr>
      <vt:lpstr>League of Nations (1919)</vt:lpstr>
      <vt:lpstr>Europe - 1920s</vt:lpstr>
      <vt:lpstr>PowerPoint Presentation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Ends</dc:title>
  <dc:creator>data: esakxxm702</dc:creator>
  <cp:lastModifiedBy>data: esakxxm702</cp:lastModifiedBy>
  <cp:revision>26</cp:revision>
  <dcterms:created xsi:type="dcterms:W3CDTF">2014-09-18T15:12:31Z</dcterms:created>
  <dcterms:modified xsi:type="dcterms:W3CDTF">2014-10-08T13:14:25Z</dcterms:modified>
</cp:coreProperties>
</file>