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82" r:id="rId5"/>
    <p:sldId id="283" r:id="rId6"/>
    <p:sldId id="281" r:id="rId7"/>
    <p:sldId id="259" r:id="rId8"/>
    <p:sldId id="279" r:id="rId9"/>
    <p:sldId id="280" r:id="rId10"/>
    <p:sldId id="285" r:id="rId11"/>
    <p:sldId id="284" r:id="rId12"/>
    <p:sldId id="261" r:id="rId13"/>
    <p:sldId id="262" r:id="rId14"/>
    <p:sldId id="287" r:id="rId15"/>
    <p:sldId id="263" r:id="rId16"/>
    <p:sldId id="264" r:id="rId17"/>
    <p:sldId id="265" r:id="rId18"/>
    <p:sldId id="266" r:id="rId19"/>
    <p:sldId id="267" r:id="rId20"/>
    <p:sldId id="269" r:id="rId21"/>
    <p:sldId id="270" r:id="rId22"/>
    <p:sldId id="271" r:id="rId23"/>
    <p:sldId id="272" r:id="rId24"/>
    <p:sldId id="273" r:id="rId25"/>
    <p:sldId id="286" r:id="rId26"/>
    <p:sldId id="274" r:id="rId27"/>
    <p:sldId id="289" r:id="rId28"/>
    <p:sldId id="291" r:id="rId29"/>
    <p:sldId id="290" r:id="rId30"/>
    <p:sldId id="288" r:id="rId31"/>
    <p:sldId id="275" r:id="rId32"/>
    <p:sldId id="276" r:id="rId33"/>
    <p:sldId id="277" r:id="rId34"/>
    <p:sldId id="27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D01E480-4DE5-490F-BCB9-B4F78866A68C}" type="datetimeFigureOut">
              <a:rPr lang="en-US" smtClean="0"/>
              <a:t>9/24/2014</a:t>
            </a:fld>
            <a:endParaRPr lang="en-US"/>
          </a:p>
        </p:txBody>
      </p:sp>
      <p:sp>
        <p:nvSpPr>
          <p:cNvPr id="16" name="Slide Number Placeholder 15"/>
          <p:cNvSpPr>
            <a:spLocks noGrp="1"/>
          </p:cNvSpPr>
          <p:nvPr>
            <p:ph type="sldNum" sz="quarter" idx="11"/>
          </p:nvPr>
        </p:nvSpPr>
        <p:spPr/>
        <p:txBody>
          <a:bodyPr/>
          <a:lstStyle/>
          <a:p>
            <a:fld id="{4DE2D452-0B3F-4706-B663-B49E9E6F9C8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1E480-4DE5-490F-BCB9-B4F78866A68C}"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2D452-0B3F-4706-B663-B49E9E6F9C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1E480-4DE5-490F-BCB9-B4F78866A68C}"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2D452-0B3F-4706-B663-B49E9E6F9C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D01E480-4DE5-490F-BCB9-B4F78866A68C}" type="datetimeFigureOut">
              <a:rPr lang="en-US" smtClean="0"/>
              <a:t>9/24/2014</a:t>
            </a:fld>
            <a:endParaRPr lang="en-US"/>
          </a:p>
        </p:txBody>
      </p:sp>
      <p:sp>
        <p:nvSpPr>
          <p:cNvPr id="15" name="Slide Number Placeholder 14"/>
          <p:cNvSpPr>
            <a:spLocks noGrp="1"/>
          </p:cNvSpPr>
          <p:nvPr>
            <p:ph type="sldNum" sz="quarter" idx="15"/>
          </p:nvPr>
        </p:nvSpPr>
        <p:spPr/>
        <p:txBody>
          <a:bodyPr/>
          <a:lstStyle>
            <a:lvl1pPr algn="ctr">
              <a:defRPr/>
            </a:lvl1pPr>
          </a:lstStyle>
          <a:p>
            <a:fld id="{4DE2D452-0B3F-4706-B663-B49E9E6F9C8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01E480-4DE5-490F-BCB9-B4F78866A68C}"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2D452-0B3F-4706-B663-B49E9E6F9C8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01E480-4DE5-490F-BCB9-B4F78866A68C}"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2D452-0B3F-4706-B663-B49E9E6F9C8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E2D452-0B3F-4706-B663-B49E9E6F9C8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D01E480-4DE5-490F-BCB9-B4F78866A68C}" type="datetimeFigureOut">
              <a:rPr lang="en-US" smtClean="0"/>
              <a:t>9/24/2014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01E480-4DE5-490F-BCB9-B4F78866A68C}" type="datetimeFigureOut">
              <a:rPr lang="en-US" smtClean="0"/>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2D452-0B3F-4706-B663-B49E9E6F9C8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1E480-4DE5-490F-BCB9-B4F78866A68C}" type="datetimeFigureOut">
              <a:rPr lang="en-US" smtClean="0"/>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2D452-0B3F-4706-B663-B49E9E6F9C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D01E480-4DE5-490F-BCB9-B4F78866A68C}" type="datetimeFigureOut">
              <a:rPr lang="en-US" smtClean="0"/>
              <a:t>9/24/2014</a:t>
            </a:fld>
            <a:endParaRPr lang="en-US"/>
          </a:p>
        </p:txBody>
      </p:sp>
      <p:sp>
        <p:nvSpPr>
          <p:cNvPr id="9" name="Slide Number Placeholder 8"/>
          <p:cNvSpPr>
            <a:spLocks noGrp="1"/>
          </p:cNvSpPr>
          <p:nvPr>
            <p:ph type="sldNum" sz="quarter" idx="15"/>
          </p:nvPr>
        </p:nvSpPr>
        <p:spPr/>
        <p:txBody>
          <a:bodyPr/>
          <a:lstStyle/>
          <a:p>
            <a:fld id="{4DE2D452-0B3F-4706-B663-B49E9E6F9C8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D01E480-4DE5-490F-BCB9-B4F78866A68C}" type="datetimeFigureOut">
              <a:rPr lang="en-US" smtClean="0"/>
              <a:t>9/24/2014</a:t>
            </a:fld>
            <a:endParaRPr lang="en-US"/>
          </a:p>
        </p:txBody>
      </p:sp>
      <p:sp>
        <p:nvSpPr>
          <p:cNvPr id="9" name="Slide Number Placeholder 8"/>
          <p:cNvSpPr>
            <a:spLocks noGrp="1"/>
          </p:cNvSpPr>
          <p:nvPr>
            <p:ph type="sldNum" sz="quarter" idx="11"/>
          </p:nvPr>
        </p:nvSpPr>
        <p:spPr/>
        <p:txBody>
          <a:bodyPr/>
          <a:lstStyle/>
          <a:p>
            <a:fld id="{4DE2D452-0B3F-4706-B663-B49E9E6F9C8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D01E480-4DE5-490F-BCB9-B4F78866A68C}" type="datetimeFigureOut">
              <a:rPr lang="en-US" smtClean="0"/>
              <a:t>9/24/2014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DE2D452-0B3F-4706-B663-B49E9E6F9C8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msobrien.files.wordpress.com/2009/11/trench.jp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en.wikipedia.org/wiki/Image:Red_Baron.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en/b/b3/WWIchartX.pn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US" b="1" dirty="0" smtClean="0"/>
              <a:t>The Great War</a:t>
            </a:r>
            <a:endParaRPr lang="en-US" b="1" dirty="0"/>
          </a:p>
        </p:txBody>
      </p:sp>
      <p:sp>
        <p:nvSpPr>
          <p:cNvPr id="2" name="Title 1"/>
          <p:cNvSpPr>
            <a:spLocks noGrp="1"/>
          </p:cNvSpPr>
          <p:nvPr>
            <p:ph type="ctrTitle"/>
          </p:nvPr>
        </p:nvSpPr>
        <p:spPr/>
        <p:txBody>
          <a:bodyPr>
            <a:normAutofit/>
          </a:bodyPr>
          <a:lstStyle/>
          <a:p>
            <a:pPr algn="ctr"/>
            <a:r>
              <a:rPr lang="en-US" b="1" dirty="0" smtClean="0"/>
              <a:t>World War I Begins</a:t>
            </a:r>
            <a:endParaRPr lang="en-US" b="1" dirty="0"/>
          </a:p>
        </p:txBody>
      </p:sp>
    </p:spTree>
    <p:extLst>
      <p:ext uri="{BB962C8B-B14F-4D97-AF65-F5344CB8AC3E}">
        <p14:creationId xmlns:p14="http://schemas.microsoft.com/office/powerpoint/2010/main" val="123088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524000"/>
            <a:ext cx="6019800" cy="4572000"/>
          </a:xfrm>
        </p:spPr>
        <p:txBody>
          <a:bodyPr>
            <a:normAutofit/>
          </a:bodyPr>
          <a:lstStyle/>
          <a:p>
            <a:pPr marL="0" indent="0">
              <a:buNone/>
            </a:pPr>
            <a:r>
              <a:rPr lang="en-US" sz="6600" b="1" u="sng" dirty="0" smtClean="0">
                <a:solidFill>
                  <a:schemeClr val="accent5">
                    <a:lumMod val="75000"/>
                  </a:schemeClr>
                </a:solidFill>
              </a:rPr>
              <a:t>M</a:t>
            </a:r>
            <a:r>
              <a:rPr lang="en-US" sz="6600" dirty="0" smtClean="0">
                <a:solidFill>
                  <a:schemeClr val="accent5">
                    <a:lumMod val="75000"/>
                  </a:schemeClr>
                </a:solidFill>
              </a:rPr>
              <a:t> </a:t>
            </a:r>
            <a:r>
              <a:rPr lang="en-US" sz="6600" dirty="0" smtClean="0"/>
              <a:t>- </a:t>
            </a:r>
            <a:r>
              <a:rPr lang="en-US" sz="6600" dirty="0" err="1" smtClean="0"/>
              <a:t>ilitarism</a:t>
            </a:r>
            <a:endParaRPr lang="en-US" sz="6600" dirty="0" smtClean="0"/>
          </a:p>
          <a:p>
            <a:pPr marL="0" indent="0">
              <a:buNone/>
            </a:pPr>
            <a:r>
              <a:rPr lang="en-US" sz="6600" b="1" u="sng" dirty="0" smtClean="0">
                <a:solidFill>
                  <a:schemeClr val="accent5">
                    <a:lumMod val="75000"/>
                  </a:schemeClr>
                </a:solidFill>
              </a:rPr>
              <a:t>A</a:t>
            </a:r>
            <a:r>
              <a:rPr lang="en-US" sz="6600" dirty="0" smtClean="0">
                <a:solidFill>
                  <a:schemeClr val="accent5">
                    <a:lumMod val="75000"/>
                  </a:schemeClr>
                </a:solidFill>
              </a:rPr>
              <a:t> </a:t>
            </a:r>
            <a:r>
              <a:rPr lang="en-US" sz="6600" dirty="0" smtClean="0"/>
              <a:t>- </a:t>
            </a:r>
            <a:r>
              <a:rPr lang="en-US" sz="6600" dirty="0" err="1" smtClean="0"/>
              <a:t>lliances</a:t>
            </a:r>
            <a:endParaRPr lang="en-US" sz="6600" dirty="0" smtClean="0"/>
          </a:p>
          <a:p>
            <a:pPr marL="0" indent="0">
              <a:buNone/>
            </a:pPr>
            <a:r>
              <a:rPr lang="en-US" sz="6600" b="1" u="sng" dirty="0" smtClean="0">
                <a:solidFill>
                  <a:schemeClr val="accent5">
                    <a:lumMod val="75000"/>
                  </a:schemeClr>
                </a:solidFill>
              </a:rPr>
              <a:t>I</a:t>
            </a:r>
            <a:r>
              <a:rPr lang="en-US" sz="6600" dirty="0" smtClean="0">
                <a:solidFill>
                  <a:schemeClr val="accent5">
                    <a:lumMod val="75000"/>
                  </a:schemeClr>
                </a:solidFill>
              </a:rPr>
              <a:t> </a:t>
            </a:r>
            <a:r>
              <a:rPr lang="en-US" sz="6600" dirty="0" smtClean="0"/>
              <a:t>- </a:t>
            </a:r>
            <a:r>
              <a:rPr lang="en-US" sz="6600" dirty="0" err="1" smtClean="0"/>
              <a:t>mperialism</a:t>
            </a:r>
            <a:endParaRPr lang="en-US" sz="6600" dirty="0" smtClean="0"/>
          </a:p>
          <a:p>
            <a:pPr marL="0" indent="0">
              <a:buNone/>
            </a:pPr>
            <a:r>
              <a:rPr lang="en-US" sz="6600" b="1" u="sng" dirty="0" smtClean="0">
                <a:solidFill>
                  <a:schemeClr val="accent5">
                    <a:lumMod val="75000"/>
                  </a:schemeClr>
                </a:solidFill>
              </a:rPr>
              <a:t>N</a:t>
            </a:r>
            <a:r>
              <a:rPr lang="en-US" sz="6600" dirty="0" smtClean="0">
                <a:solidFill>
                  <a:schemeClr val="accent5">
                    <a:lumMod val="75000"/>
                  </a:schemeClr>
                </a:solidFill>
              </a:rPr>
              <a:t> </a:t>
            </a:r>
            <a:r>
              <a:rPr lang="en-US" sz="6600" dirty="0" smtClean="0"/>
              <a:t>- </a:t>
            </a:r>
            <a:r>
              <a:rPr lang="en-US" sz="6600" dirty="0" err="1" smtClean="0"/>
              <a:t>ationalism</a:t>
            </a:r>
            <a:endParaRPr lang="en-US" sz="6600" dirty="0"/>
          </a:p>
        </p:txBody>
      </p:sp>
      <p:sp>
        <p:nvSpPr>
          <p:cNvPr id="3" name="Title 2"/>
          <p:cNvSpPr>
            <a:spLocks noGrp="1"/>
          </p:cNvSpPr>
          <p:nvPr>
            <p:ph type="title"/>
          </p:nvPr>
        </p:nvSpPr>
        <p:spPr/>
        <p:txBody>
          <a:bodyPr/>
          <a:lstStyle/>
          <a:p>
            <a:r>
              <a:rPr lang="en-US" b="1" dirty="0" smtClean="0"/>
              <a:t>Causes of World War I</a:t>
            </a:r>
            <a:endParaRPr lang="en-US" b="1" dirty="0"/>
          </a:p>
        </p:txBody>
      </p:sp>
    </p:spTree>
    <p:extLst>
      <p:ext uri="{BB962C8B-B14F-4D97-AF65-F5344CB8AC3E}">
        <p14:creationId xmlns:p14="http://schemas.microsoft.com/office/powerpoint/2010/main" val="225400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9800" y="5562600"/>
            <a:ext cx="4724400" cy="838200"/>
          </a:xfrm>
        </p:spPr>
        <p:txBody>
          <a:bodyPr/>
          <a:lstStyle/>
          <a:p>
            <a:r>
              <a:rPr lang="en-US" b="1" dirty="0" smtClean="0"/>
              <a:t>Overall cost = $186.3 Billion</a:t>
            </a:r>
            <a:endParaRPr lang="en-US" b="1" dirty="0"/>
          </a:p>
        </p:txBody>
      </p:sp>
      <p:sp>
        <p:nvSpPr>
          <p:cNvPr id="3" name="Title 2"/>
          <p:cNvSpPr>
            <a:spLocks noGrp="1"/>
          </p:cNvSpPr>
          <p:nvPr>
            <p:ph type="title"/>
          </p:nvPr>
        </p:nvSpPr>
        <p:spPr>
          <a:xfrm>
            <a:off x="522432" y="304800"/>
            <a:ext cx="8229600" cy="914400"/>
          </a:xfrm>
        </p:spPr>
        <p:txBody>
          <a:bodyPr/>
          <a:lstStyle/>
          <a:p>
            <a:r>
              <a:rPr lang="en-US" b="1" dirty="0" smtClean="0"/>
              <a:t>WWI Statistics</a:t>
            </a:r>
            <a:endParaRPr lang="en-US" b="1" dirty="0"/>
          </a:p>
        </p:txBody>
      </p:sp>
      <p:pic>
        <p:nvPicPr>
          <p:cNvPr id="1026" name="Picture 2" descr="Major bat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3400"/>
            <a:ext cx="2711450" cy="466090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pic>
        <p:nvPicPr>
          <p:cNvPr id="1028" name="Picture 4" descr="map of WWI war death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t="46195"/>
          <a:stretch/>
        </p:blipFill>
        <p:spPr bwMode="auto">
          <a:xfrm>
            <a:off x="408709" y="1752600"/>
            <a:ext cx="5888182" cy="35587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3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 War of Attrition</a:t>
            </a:r>
            <a:endParaRPr lang="en-US" dirty="0"/>
          </a:p>
        </p:txBody>
      </p:sp>
      <p:sp>
        <p:nvSpPr>
          <p:cNvPr id="4" name="Title 3"/>
          <p:cNvSpPr>
            <a:spLocks noGrp="1"/>
          </p:cNvSpPr>
          <p:nvPr>
            <p:ph type="ctrTitle"/>
          </p:nvPr>
        </p:nvSpPr>
        <p:spPr/>
        <p:txBody>
          <a:bodyPr/>
          <a:lstStyle/>
          <a:p>
            <a:pPr algn="ctr"/>
            <a:r>
              <a:rPr lang="en-US" b="1" dirty="0" smtClean="0"/>
              <a:t>Life In the Trenches</a:t>
            </a:r>
            <a:endParaRPr lang="en-US" b="1" dirty="0"/>
          </a:p>
        </p:txBody>
      </p:sp>
    </p:spTree>
    <p:extLst>
      <p:ext uri="{BB962C8B-B14F-4D97-AF65-F5344CB8AC3E}">
        <p14:creationId xmlns:p14="http://schemas.microsoft.com/office/powerpoint/2010/main" val="184271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lstStyle/>
          <a:p>
            <a:pPr eaLnBrk="1" hangingPunct="1"/>
            <a:r>
              <a:rPr lang="en-US" altLang="en-US" smtClean="0"/>
              <a:t>Trench – a long and narrow ditch system meant to provide shelter from enemy fire.</a:t>
            </a:r>
          </a:p>
          <a:p>
            <a:pPr eaLnBrk="1" hangingPunct="1">
              <a:buFontTx/>
              <a:buNone/>
            </a:pPr>
            <a:endParaRPr lang="en-US" altLang="en-US" smtClean="0"/>
          </a:p>
        </p:txBody>
      </p:sp>
      <p:sp>
        <p:nvSpPr>
          <p:cNvPr id="3074" name="Rectangle 2"/>
          <p:cNvSpPr>
            <a:spLocks noGrp="1" noChangeArrowheads="1"/>
          </p:cNvSpPr>
          <p:nvPr>
            <p:ph type="title"/>
          </p:nvPr>
        </p:nvSpPr>
        <p:spPr/>
        <p:txBody>
          <a:bodyPr/>
          <a:lstStyle/>
          <a:p>
            <a:pPr eaLnBrk="1" fontAlgn="auto" hangingPunct="1">
              <a:spcAft>
                <a:spcPts val="0"/>
              </a:spcAft>
              <a:defRPr/>
            </a:pPr>
            <a:r>
              <a:rPr/>
              <a:t>Trench Warfare </a:t>
            </a:r>
          </a:p>
        </p:txBody>
      </p:sp>
      <p:pic>
        <p:nvPicPr>
          <p:cNvPr id="6148" name="Picture 5" descr="729px-Trench_construction_diagram_1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47244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9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46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b="1" dirty="0"/>
              <a:t>Trench Networks</a:t>
            </a:r>
          </a:p>
        </p:txBody>
      </p:sp>
      <p:sp>
        <p:nvSpPr>
          <p:cNvPr id="7171" name="Rectangle 6"/>
          <p:cNvSpPr>
            <a:spLocks noGrp="1" noChangeArrowheads="1"/>
          </p:cNvSpPr>
          <p:nvPr>
            <p:ph sz="half" idx="1"/>
          </p:nvPr>
        </p:nvSpPr>
        <p:spPr>
          <a:xfrm>
            <a:off x="457200" y="1598612"/>
            <a:ext cx="4343400" cy="4525963"/>
          </a:xfrm>
        </p:spPr>
        <p:txBody>
          <a:bodyPr>
            <a:normAutofit/>
          </a:bodyPr>
          <a:lstStyle/>
          <a:p>
            <a:pPr eaLnBrk="1" hangingPunct="1">
              <a:lnSpc>
                <a:spcPct val="90000"/>
              </a:lnSpc>
            </a:pPr>
            <a:r>
              <a:rPr lang="en-US" altLang="en-US" dirty="0" smtClean="0"/>
              <a:t>Front Line</a:t>
            </a:r>
          </a:p>
          <a:p>
            <a:pPr lvl="1" eaLnBrk="1" hangingPunct="1">
              <a:lnSpc>
                <a:spcPct val="90000"/>
              </a:lnSpc>
            </a:pPr>
            <a:r>
              <a:rPr lang="en-US" altLang="en-US" dirty="0" smtClean="0"/>
              <a:t>Firing or attack trench</a:t>
            </a:r>
          </a:p>
          <a:p>
            <a:pPr eaLnBrk="1" hangingPunct="1">
              <a:lnSpc>
                <a:spcPct val="90000"/>
              </a:lnSpc>
            </a:pPr>
            <a:r>
              <a:rPr lang="en-US" altLang="en-US" dirty="0" smtClean="0"/>
              <a:t>Communication Trench</a:t>
            </a:r>
          </a:p>
          <a:p>
            <a:pPr lvl="1" eaLnBrk="1" hangingPunct="1">
              <a:lnSpc>
                <a:spcPct val="90000"/>
              </a:lnSpc>
            </a:pPr>
            <a:r>
              <a:rPr lang="en-US" altLang="en-US" dirty="0" smtClean="0"/>
              <a:t>Connects the Front Line to the support trench behind it</a:t>
            </a:r>
          </a:p>
          <a:p>
            <a:pPr eaLnBrk="1" hangingPunct="1">
              <a:lnSpc>
                <a:spcPct val="90000"/>
              </a:lnSpc>
            </a:pPr>
            <a:r>
              <a:rPr lang="en-US" altLang="en-US" dirty="0" smtClean="0"/>
              <a:t>Support Trench</a:t>
            </a:r>
          </a:p>
          <a:p>
            <a:pPr lvl="1" eaLnBrk="1" hangingPunct="1">
              <a:lnSpc>
                <a:spcPct val="90000"/>
              </a:lnSpc>
            </a:pPr>
            <a:r>
              <a:rPr lang="en-US" altLang="en-US" dirty="0" smtClean="0"/>
              <a:t>Provides backup to the Front Line</a:t>
            </a:r>
          </a:p>
          <a:p>
            <a:pPr eaLnBrk="1" hangingPunct="1">
              <a:lnSpc>
                <a:spcPct val="90000"/>
              </a:lnSpc>
            </a:pPr>
            <a:r>
              <a:rPr lang="en-US" altLang="en-US" dirty="0" smtClean="0"/>
              <a:t>Reserve Trench</a:t>
            </a:r>
          </a:p>
          <a:p>
            <a:pPr lvl="1" eaLnBrk="1" hangingPunct="1">
              <a:lnSpc>
                <a:spcPct val="90000"/>
              </a:lnSpc>
            </a:pPr>
            <a:r>
              <a:rPr lang="en-US" altLang="en-US" dirty="0" smtClean="0"/>
              <a:t>Last line of defense</a:t>
            </a:r>
          </a:p>
          <a:p>
            <a:pPr eaLnBrk="1" hangingPunct="1">
              <a:lnSpc>
                <a:spcPct val="90000"/>
              </a:lnSpc>
            </a:pPr>
            <a:endParaRPr lang="en-US" altLang="en-US" dirty="0" smtClean="0"/>
          </a:p>
        </p:txBody>
      </p:sp>
      <p:pic>
        <p:nvPicPr>
          <p:cNvPr id="7172" name="Picture 5" descr="ch1_trenches_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273" y="1524000"/>
            <a:ext cx="35147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56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nch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12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57200" y="1600200"/>
            <a:ext cx="8229600" cy="4953000"/>
          </a:xfrm>
        </p:spPr>
        <p:txBody>
          <a:bodyPr/>
          <a:lstStyle/>
          <a:p>
            <a:pPr eaLnBrk="1" hangingPunct="1">
              <a:lnSpc>
                <a:spcPct val="90000"/>
              </a:lnSpc>
            </a:pPr>
            <a:r>
              <a:rPr lang="en-US" altLang="en-US" sz="2400" smtClean="0"/>
              <a:t>Death was daily</a:t>
            </a:r>
          </a:p>
          <a:p>
            <a:pPr lvl="1" eaLnBrk="1" hangingPunct="1">
              <a:lnSpc>
                <a:spcPct val="90000"/>
              </a:lnSpc>
            </a:pPr>
            <a:r>
              <a:rPr lang="en-US" altLang="en-US" sz="2000" smtClean="0"/>
              <a:t>Snipers</a:t>
            </a:r>
          </a:p>
          <a:p>
            <a:pPr lvl="1" eaLnBrk="1" hangingPunct="1">
              <a:lnSpc>
                <a:spcPct val="90000"/>
              </a:lnSpc>
            </a:pPr>
            <a:r>
              <a:rPr lang="en-US" altLang="en-US" sz="2000" smtClean="0"/>
              <a:t>Disease</a:t>
            </a:r>
          </a:p>
          <a:p>
            <a:pPr eaLnBrk="1" hangingPunct="1">
              <a:lnSpc>
                <a:spcPct val="90000"/>
              </a:lnSpc>
            </a:pPr>
            <a:r>
              <a:rPr lang="en-US" altLang="en-US" sz="2400" smtClean="0"/>
              <a:t>Rat Infestations</a:t>
            </a:r>
          </a:p>
          <a:p>
            <a:pPr lvl="1" eaLnBrk="1" hangingPunct="1">
              <a:lnSpc>
                <a:spcPct val="90000"/>
              </a:lnSpc>
            </a:pPr>
            <a:r>
              <a:rPr lang="en-US" altLang="en-US" sz="2000" smtClean="0"/>
              <a:t>a single rat couple could produce up to 900 offspring in a year </a:t>
            </a:r>
          </a:p>
          <a:p>
            <a:pPr eaLnBrk="1" hangingPunct="1">
              <a:lnSpc>
                <a:spcPct val="90000"/>
              </a:lnSpc>
            </a:pPr>
            <a:r>
              <a:rPr lang="en-US" altLang="en-US" sz="2400" smtClean="0"/>
              <a:t>Frogs, slugs, and horned beetles</a:t>
            </a:r>
          </a:p>
          <a:p>
            <a:pPr eaLnBrk="1" hangingPunct="1">
              <a:lnSpc>
                <a:spcPct val="90000"/>
              </a:lnSpc>
            </a:pPr>
            <a:r>
              <a:rPr lang="en-US" altLang="en-US" sz="2400" smtClean="0"/>
              <a:t>Lice</a:t>
            </a:r>
          </a:p>
          <a:p>
            <a:pPr lvl="1" eaLnBrk="1" hangingPunct="1">
              <a:lnSpc>
                <a:spcPct val="90000"/>
              </a:lnSpc>
            </a:pPr>
            <a:r>
              <a:rPr lang="en-US" altLang="en-US" sz="2000" smtClean="0"/>
              <a:t>Constant itching</a:t>
            </a:r>
          </a:p>
          <a:p>
            <a:pPr lvl="1" eaLnBrk="1" hangingPunct="1">
              <a:lnSpc>
                <a:spcPct val="90000"/>
              </a:lnSpc>
            </a:pPr>
            <a:r>
              <a:rPr lang="en-US" altLang="en-US" sz="2000" smtClean="0"/>
              <a:t>Caused Trench Fever (took up to 12 weeks recover)</a:t>
            </a:r>
          </a:p>
          <a:p>
            <a:pPr eaLnBrk="1" hangingPunct="1">
              <a:lnSpc>
                <a:spcPct val="90000"/>
              </a:lnSpc>
            </a:pPr>
            <a:r>
              <a:rPr lang="en-US" altLang="en-US" sz="2400" smtClean="0"/>
              <a:t>Trench Foot</a:t>
            </a:r>
          </a:p>
          <a:p>
            <a:pPr lvl="1" eaLnBrk="1" hangingPunct="1">
              <a:lnSpc>
                <a:spcPct val="90000"/>
              </a:lnSpc>
            </a:pPr>
            <a:r>
              <a:rPr lang="en-US" altLang="en-US" sz="2000" smtClean="0"/>
              <a:t>fungal infection of the feet caused by cold, wet and unsanitary trench conditions </a:t>
            </a:r>
          </a:p>
          <a:p>
            <a:pPr lvl="1" eaLnBrk="1" hangingPunct="1">
              <a:lnSpc>
                <a:spcPct val="90000"/>
              </a:lnSpc>
            </a:pPr>
            <a:r>
              <a:rPr lang="en-US" altLang="en-US" sz="2000" smtClean="0"/>
              <a:t>Could turn gangrene and lead to amputations</a:t>
            </a:r>
          </a:p>
          <a:p>
            <a:pPr eaLnBrk="1" hangingPunct="1">
              <a:lnSpc>
                <a:spcPct val="90000"/>
              </a:lnSpc>
              <a:buFontTx/>
              <a:buNone/>
            </a:pPr>
            <a:endParaRPr lang="en-US" altLang="en-US" sz="2400" smtClean="0"/>
          </a:p>
        </p:txBody>
      </p:sp>
      <p:sp>
        <p:nvSpPr>
          <p:cNvPr id="7170" name="Rectangle 2"/>
          <p:cNvSpPr>
            <a:spLocks noGrp="1" noChangeArrowheads="1"/>
          </p:cNvSpPr>
          <p:nvPr>
            <p:ph type="title"/>
          </p:nvPr>
        </p:nvSpPr>
        <p:spPr>
          <a:xfrm>
            <a:off x="457200" y="152400"/>
            <a:ext cx="4800600" cy="1219200"/>
          </a:xfrm>
        </p:spPr>
        <p:txBody>
          <a:bodyPr>
            <a:normAutofit fontScale="90000"/>
          </a:bodyPr>
          <a:lstStyle/>
          <a:p>
            <a:pPr eaLnBrk="1" fontAlgn="auto" hangingPunct="1">
              <a:spcAft>
                <a:spcPts val="0"/>
              </a:spcAft>
              <a:defRPr/>
            </a:pPr>
            <a:r>
              <a:rPr b="1" dirty="0"/>
              <a:t>Life in the Trenches </a:t>
            </a:r>
          </a:p>
        </p:txBody>
      </p:sp>
      <p:pic>
        <p:nvPicPr>
          <p:cNvPr id="9220" name="Picture 5" descr="http://www.spartacus.schoolnet.co.uk/FWWf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
            <a:ext cx="38481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http://homepage.ntlworld.com/bandl.danby/Pic017R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71600"/>
            <a:ext cx="190182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12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600200"/>
            <a:ext cx="4114800" cy="4525963"/>
          </a:xfrm>
        </p:spPr>
        <p:txBody>
          <a:bodyPr/>
          <a:lstStyle/>
          <a:p>
            <a:pPr eaLnBrk="1" hangingPunct="1"/>
            <a:r>
              <a:rPr lang="en-US" altLang="en-US" smtClean="0"/>
              <a:t>Front Line</a:t>
            </a:r>
          </a:p>
          <a:p>
            <a:pPr eaLnBrk="1" hangingPunct="1">
              <a:buFontTx/>
              <a:buNone/>
            </a:pPr>
            <a:endParaRPr lang="en-US" altLang="en-US" smtClean="0"/>
          </a:p>
          <a:p>
            <a:pPr eaLnBrk="1" hangingPunct="1"/>
            <a:r>
              <a:rPr lang="en-US" altLang="en-US" smtClean="0"/>
              <a:t>Support Line</a:t>
            </a:r>
          </a:p>
          <a:p>
            <a:pPr eaLnBrk="1" hangingPunct="1">
              <a:buFontTx/>
              <a:buNone/>
            </a:pPr>
            <a:endParaRPr lang="en-US" altLang="en-US" smtClean="0"/>
          </a:p>
          <a:p>
            <a:pPr eaLnBrk="1" hangingPunct="1"/>
            <a:r>
              <a:rPr lang="en-US" altLang="en-US" smtClean="0"/>
              <a:t>Reserve Line</a:t>
            </a:r>
          </a:p>
          <a:p>
            <a:pPr eaLnBrk="1" hangingPunct="1">
              <a:buFontTx/>
              <a:buNone/>
            </a:pPr>
            <a:endParaRPr lang="en-US" altLang="en-US" smtClean="0"/>
          </a:p>
          <a:p>
            <a:pPr eaLnBrk="1" hangingPunct="1"/>
            <a:r>
              <a:rPr lang="en-US" altLang="en-US" smtClean="0"/>
              <a:t>Rear/Rest</a:t>
            </a:r>
          </a:p>
        </p:txBody>
      </p:sp>
      <p:sp>
        <p:nvSpPr>
          <p:cNvPr id="8194" name="Rectangle 2"/>
          <p:cNvSpPr>
            <a:spLocks noGrp="1" noChangeArrowheads="1"/>
          </p:cNvSpPr>
          <p:nvPr>
            <p:ph type="title"/>
          </p:nvPr>
        </p:nvSpPr>
        <p:spPr>
          <a:xfrm>
            <a:off x="457200" y="152400"/>
            <a:ext cx="6019800" cy="1219200"/>
          </a:xfrm>
        </p:spPr>
        <p:txBody>
          <a:bodyPr>
            <a:normAutofit fontScale="90000"/>
          </a:bodyPr>
          <a:lstStyle/>
          <a:p>
            <a:pPr eaLnBrk="1" fontAlgn="auto" hangingPunct="1">
              <a:spcAft>
                <a:spcPts val="0"/>
              </a:spcAft>
              <a:defRPr/>
            </a:pPr>
            <a:r>
              <a:rPr b="1" dirty="0"/>
              <a:t>Trench </a:t>
            </a:r>
            <a:r>
              <a:rPr b="1" dirty="0" smtClean="0"/>
              <a:t>Cycle (Time Spent)</a:t>
            </a:r>
            <a:endParaRPr b="1" dirty="0"/>
          </a:p>
        </p:txBody>
      </p:sp>
      <p:sp>
        <p:nvSpPr>
          <p:cNvPr id="10244" name="Line 4"/>
          <p:cNvSpPr>
            <a:spLocks noChangeShapeType="1"/>
          </p:cNvSpPr>
          <p:nvPr/>
        </p:nvSpPr>
        <p:spPr bwMode="auto">
          <a:xfrm>
            <a:off x="1600200" y="2133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5" name="Line 5"/>
          <p:cNvSpPr>
            <a:spLocks noChangeShapeType="1"/>
          </p:cNvSpPr>
          <p:nvPr/>
        </p:nvSpPr>
        <p:spPr bwMode="auto">
          <a:xfrm>
            <a:off x="1600200" y="3048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6" name="Line 6"/>
          <p:cNvSpPr>
            <a:spLocks noChangeShapeType="1"/>
          </p:cNvSpPr>
          <p:nvPr/>
        </p:nvSpPr>
        <p:spPr bwMode="auto">
          <a:xfrm>
            <a:off x="1600200" y="3962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Line 8"/>
          <p:cNvSpPr>
            <a:spLocks noChangeShapeType="1"/>
          </p:cNvSpPr>
          <p:nvPr/>
        </p:nvSpPr>
        <p:spPr bwMode="auto">
          <a:xfrm flipV="1">
            <a:off x="2590800" y="4191000"/>
            <a:ext cx="762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9"/>
          <p:cNvSpPr>
            <a:spLocks noChangeShapeType="1"/>
          </p:cNvSpPr>
          <p:nvPr/>
        </p:nvSpPr>
        <p:spPr bwMode="auto">
          <a:xfrm flipV="1">
            <a:off x="3352800" y="2514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10"/>
          <p:cNvSpPr>
            <a:spLocks noChangeShapeType="1"/>
          </p:cNvSpPr>
          <p:nvPr/>
        </p:nvSpPr>
        <p:spPr bwMode="auto">
          <a:xfrm flipH="1" flipV="1">
            <a:off x="2514600" y="1828800"/>
            <a:ext cx="838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50" name="Picture 12" descr="http://msobrien.files.wordpress.com/2009/11/tren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62400"/>
            <a:ext cx="33528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4" descr="http://www.johndclare.net/images/Waterlogged_tren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685800"/>
            <a:ext cx="2425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6" descr="http://www.old-picture.com/american-history-1900-1930s/pictures/Observation-Trench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33385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81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752600"/>
            <a:ext cx="8229600" cy="4876800"/>
          </a:xfrm>
        </p:spPr>
        <p:txBody>
          <a:bodyPr/>
          <a:lstStyle/>
          <a:p>
            <a:pPr eaLnBrk="1" hangingPunct="1">
              <a:lnSpc>
                <a:spcPct val="80000"/>
              </a:lnSpc>
            </a:pPr>
            <a:r>
              <a:rPr lang="en-US" altLang="en-US" sz="2800" smtClean="0"/>
              <a:t>Stand To (Dawn) - guard against a raid by the enemy </a:t>
            </a:r>
          </a:p>
          <a:p>
            <a:pPr eaLnBrk="1" hangingPunct="1">
              <a:lnSpc>
                <a:spcPct val="80000"/>
              </a:lnSpc>
            </a:pPr>
            <a:r>
              <a:rPr lang="en-US" altLang="en-US" sz="2800" smtClean="0"/>
              <a:t>Morning Hate - machine gun fire, shelling and small arms fire, directed toward enemy trenches</a:t>
            </a:r>
          </a:p>
          <a:p>
            <a:pPr eaLnBrk="1" hangingPunct="1">
              <a:lnSpc>
                <a:spcPct val="80000"/>
              </a:lnSpc>
            </a:pPr>
            <a:r>
              <a:rPr lang="en-US" altLang="en-US" sz="2800" smtClean="0"/>
              <a:t>Clean rifles</a:t>
            </a:r>
          </a:p>
          <a:p>
            <a:pPr eaLnBrk="1" hangingPunct="1">
              <a:lnSpc>
                <a:spcPct val="80000"/>
              </a:lnSpc>
            </a:pPr>
            <a:r>
              <a:rPr lang="en-US" altLang="en-US" sz="2800" smtClean="0"/>
              <a:t>Breakfast Truce - no attacks/raids take place</a:t>
            </a:r>
          </a:p>
          <a:p>
            <a:pPr eaLnBrk="1" hangingPunct="1">
              <a:lnSpc>
                <a:spcPct val="80000"/>
              </a:lnSpc>
            </a:pPr>
            <a:r>
              <a:rPr lang="en-US" altLang="en-US" sz="2800" smtClean="0"/>
              <a:t>Inspections and Chores</a:t>
            </a:r>
          </a:p>
          <a:p>
            <a:pPr eaLnBrk="1" hangingPunct="1">
              <a:lnSpc>
                <a:spcPct val="80000"/>
              </a:lnSpc>
            </a:pPr>
            <a:r>
              <a:rPr lang="en-US" altLang="en-US" sz="2800" smtClean="0"/>
              <a:t>Stand To (Dusk)</a:t>
            </a:r>
          </a:p>
          <a:p>
            <a:pPr eaLnBrk="1" hangingPunct="1">
              <a:lnSpc>
                <a:spcPct val="80000"/>
              </a:lnSpc>
            </a:pPr>
            <a:r>
              <a:rPr lang="en-US" altLang="en-US" sz="2800" smtClean="0"/>
              <a:t>Patrolling No Man’s Land</a:t>
            </a:r>
          </a:p>
          <a:p>
            <a:pPr eaLnBrk="1" hangingPunct="1">
              <a:lnSpc>
                <a:spcPct val="80000"/>
              </a:lnSpc>
            </a:pPr>
            <a:r>
              <a:rPr lang="en-US" altLang="en-US" sz="2800" smtClean="0"/>
              <a:t>Relieving men on the Front Line</a:t>
            </a:r>
          </a:p>
        </p:txBody>
      </p:sp>
      <p:sp>
        <p:nvSpPr>
          <p:cNvPr id="9218" name="Rectangle 2"/>
          <p:cNvSpPr>
            <a:spLocks noGrp="1" noChangeArrowheads="1"/>
          </p:cNvSpPr>
          <p:nvPr>
            <p:ph type="title"/>
          </p:nvPr>
        </p:nvSpPr>
        <p:spPr>
          <a:xfrm>
            <a:off x="533400" y="274638"/>
            <a:ext cx="8382000" cy="1143000"/>
          </a:xfrm>
        </p:spPr>
        <p:txBody>
          <a:bodyPr/>
          <a:lstStyle/>
          <a:p>
            <a:pPr eaLnBrk="1" fontAlgn="auto" hangingPunct="1">
              <a:spcAft>
                <a:spcPts val="0"/>
              </a:spcAft>
              <a:defRPr/>
            </a:pPr>
            <a:r>
              <a:rPr sz="4000" b="1" dirty="0"/>
              <a:t>A Day In the Life of a Trench Soldier</a:t>
            </a:r>
          </a:p>
        </p:txBody>
      </p:sp>
    </p:spTree>
    <p:extLst>
      <p:ext uri="{BB962C8B-B14F-4D97-AF65-F5344CB8AC3E}">
        <p14:creationId xmlns:p14="http://schemas.microsoft.com/office/powerpoint/2010/main" val="221385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a:bodyPr>
          <a:lstStyle/>
          <a:p>
            <a:r>
              <a:rPr lang="en-US" dirty="0" err="1"/>
              <a:t>Gavrilo</a:t>
            </a:r>
            <a:r>
              <a:rPr lang="en-US" dirty="0"/>
              <a:t> </a:t>
            </a:r>
            <a:r>
              <a:rPr lang="en-US" dirty="0" err="1"/>
              <a:t>Princip</a:t>
            </a:r>
            <a:r>
              <a:rPr lang="en-US" dirty="0"/>
              <a:t> was arrested after </a:t>
            </a:r>
            <a:r>
              <a:rPr lang="en-US" dirty="0" smtClean="0"/>
              <a:t>assassinating the Archduke and his wife</a:t>
            </a:r>
          </a:p>
          <a:p>
            <a:pPr lvl="1"/>
            <a:r>
              <a:rPr lang="en-US" dirty="0" smtClean="0"/>
              <a:t>Tried to poison himself</a:t>
            </a:r>
          </a:p>
          <a:p>
            <a:pPr lvl="1"/>
            <a:r>
              <a:rPr lang="en-US" dirty="0" smtClean="0"/>
              <a:t>Tried to shoot himself</a:t>
            </a:r>
          </a:p>
          <a:p>
            <a:r>
              <a:rPr lang="en-US" dirty="0" smtClean="0"/>
              <a:t>Was to young to be executed</a:t>
            </a:r>
          </a:p>
          <a:p>
            <a:r>
              <a:rPr lang="en-US" dirty="0" smtClean="0"/>
              <a:t>Was given a 20 year prison sentence</a:t>
            </a:r>
          </a:p>
          <a:p>
            <a:pPr lvl="1"/>
            <a:r>
              <a:rPr lang="en-US" dirty="0" smtClean="0"/>
              <a:t>Very harsh conditions</a:t>
            </a:r>
            <a:endParaRPr lang="en-US" dirty="0"/>
          </a:p>
          <a:p>
            <a:r>
              <a:rPr lang="en-US" dirty="0" smtClean="0"/>
              <a:t>Austria-Hungary declares war on Serbia thus starting the Great War (World War I)</a:t>
            </a:r>
          </a:p>
          <a:p>
            <a:pPr marL="0" indent="0">
              <a:buNone/>
            </a:pPr>
            <a:endParaRPr lang="en-US" i="1" dirty="0" smtClean="0"/>
          </a:p>
          <a:p>
            <a:pPr marL="0" indent="0">
              <a:buNone/>
            </a:pPr>
            <a:r>
              <a:rPr lang="en-US" sz="2300" i="1" dirty="0"/>
              <a:t>*</a:t>
            </a:r>
            <a:r>
              <a:rPr lang="en-US" sz="2300" i="1" dirty="0" err="1" smtClean="0"/>
              <a:t>Princip</a:t>
            </a:r>
            <a:r>
              <a:rPr lang="en-US" sz="2300" i="1" dirty="0" smtClean="0"/>
              <a:t> would later die 3 years later in prison from tuberculosis</a:t>
            </a:r>
          </a:p>
          <a:p>
            <a:pPr marL="0" indent="0">
              <a:buNone/>
            </a:pPr>
            <a:endParaRPr lang="en-US" dirty="0" smtClean="0"/>
          </a:p>
        </p:txBody>
      </p:sp>
      <p:sp>
        <p:nvSpPr>
          <p:cNvPr id="2" name="Title 1"/>
          <p:cNvSpPr>
            <a:spLocks noGrp="1"/>
          </p:cNvSpPr>
          <p:nvPr>
            <p:ph type="title"/>
          </p:nvPr>
        </p:nvSpPr>
        <p:spPr/>
        <p:txBody>
          <a:bodyPr>
            <a:normAutofit fontScale="90000"/>
          </a:bodyPr>
          <a:lstStyle/>
          <a:p>
            <a:r>
              <a:rPr lang="en-US" b="1" dirty="0" smtClean="0"/>
              <a:t>Response to the Archduke’s Death</a:t>
            </a:r>
            <a:endParaRPr lang="en-US" b="1" dirty="0"/>
          </a:p>
        </p:txBody>
      </p:sp>
    </p:spTree>
    <p:extLst>
      <p:ext uri="{BB962C8B-B14F-4D97-AF65-F5344CB8AC3E}">
        <p14:creationId xmlns:p14="http://schemas.microsoft.com/office/powerpoint/2010/main" val="75771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600200"/>
            <a:ext cx="4191000" cy="4525963"/>
          </a:xfrm>
        </p:spPr>
        <p:txBody>
          <a:bodyPr/>
          <a:lstStyle/>
          <a:p>
            <a:pPr eaLnBrk="1" hangingPunct="1"/>
            <a:r>
              <a:rPr lang="en-US" altLang="en-US" smtClean="0"/>
              <a:t>Movement was restricted to nightfall</a:t>
            </a:r>
          </a:p>
          <a:p>
            <a:pPr eaLnBrk="1" hangingPunct="1"/>
            <a:r>
              <a:rPr lang="en-US" altLang="en-US" smtClean="0"/>
              <a:t>Read and write letters</a:t>
            </a:r>
          </a:p>
          <a:p>
            <a:pPr eaLnBrk="1" hangingPunct="1"/>
            <a:r>
              <a:rPr lang="en-US" altLang="en-US" smtClean="0"/>
              <a:t>Sleep</a:t>
            </a:r>
          </a:p>
          <a:p>
            <a:pPr eaLnBrk="1" hangingPunct="1"/>
            <a:r>
              <a:rPr lang="en-US" altLang="en-US" smtClean="0"/>
              <a:t>Making small trinkets from discarded shells or whittle</a:t>
            </a:r>
          </a:p>
          <a:p>
            <a:pPr eaLnBrk="1" hangingPunct="1">
              <a:buFont typeface="Wingdings 2" pitchFamily="18" charset="2"/>
              <a:buNone/>
            </a:pPr>
            <a:endParaRPr lang="en-US" altLang="en-US" smtClean="0"/>
          </a:p>
        </p:txBody>
      </p:sp>
      <p:sp>
        <p:nvSpPr>
          <p:cNvPr id="10242" name="Rectangle 2"/>
          <p:cNvSpPr>
            <a:spLocks noGrp="1" noChangeArrowheads="1"/>
          </p:cNvSpPr>
          <p:nvPr>
            <p:ph type="title"/>
          </p:nvPr>
        </p:nvSpPr>
        <p:spPr/>
        <p:txBody>
          <a:bodyPr/>
          <a:lstStyle/>
          <a:p>
            <a:pPr eaLnBrk="1" fontAlgn="auto" hangingPunct="1">
              <a:spcAft>
                <a:spcPts val="0"/>
              </a:spcAft>
              <a:defRPr/>
            </a:pPr>
            <a:r>
              <a:rPr b="1" dirty="0"/>
              <a:t>Fighting Boredom</a:t>
            </a:r>
          </a:p>
        </p:txBody>
      </p:sp>
      <p:pic>
        <p:nvPicPr>
          <p:cNvPr id="12292" name="Picture 5" descr="http://www.trenchart.org/LetterOpeners.jpg"/>
          <p:cNvPicPr>
            <a:picLocks noChangeAspect="1" noChangeArrowheads="1"/>
          </p:cNvPicPr>
          <p:nvPr/>
        </p:nvPicPr>
        <p:blipFill>
          <a:blip r:embed="rId2">
            <a:extLst>
              <a:ext uri="{28A0092B-C50C-407E-A947-70E740481C1C}">
                <a14:useLocalDpi xmlns:a14="http://schemas.microsoft.com/office/drawing/2010/main" val="0"/>
              </a:ext>
            </a:extLst>
          </a:blip>
          <a:srcRect l="3653" t="14716" r="2283" b="7692"/>
          <a:stretch>
            <a:fillRect/>
          </a:stretch>
        </p:blipFill>
        <p:spPr bwMode="auto">
          <a:xfrm>
            <a:off x="4800600" y="4343400"/>
            <a:ext cx="4114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http://www.trenchart.org/Submarine.jpg"/>
          <p:cNvPicPr>
            <a:picLocks noChangeAspect="1" noChangeArrowheads="1"/>
          </p:cNvPicPr>
          <p:nvPr/>
        </p:nvPicPr>
        <p:blipFill>
          <a:blip r:embed="rId3">
            <a:extLst>
              <a:ext uri="{28A0092B-C50C-407E-A947-70E740481C1C}">
                <a14:useLocalDpi xmlns:a14="http://schemas.microsoft.com/office/drawing/2010/main" val="0"/>
              </a:ext>
            </a:extLst>
          </a:blip>
          <a:srcRect b="19279"/>
          <a:stretch>
            <a:fillRect/>
          </a:stretch>
        </p:blipFill>
        <p:spPr bwMode="auto">
          <a:xfrm>
            <a:off x="685800" y="4648200"/>
            <a:ext cx="37338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http://www.trenchart.org/WesternFront.jpg"/>
          <p:cNvPicPr>
            <a:picLocks noChangeAspect="1" noChangeArrowheads="1"/>
          </p:cNvPicPr>
          <p:nvPr/>
        </p:nvPicPr>
        <p:blipFill>
          <a:blip r:embed="rId4">
            <a:extLst>
              <a:ext uri="{28A0092B-C50C-407E-A947-70E740481C1C}">
                <a14:useLocalDpi xmlns:a14="http://schemas.microsoft.com/office/drawing/2010/main" val="0"/>
              </a:ext>
            </a:extLst>
          </a:blip>
          <a:srcRect l="25938" t="5357" r="27644" b="3571"/>
          <a:stretch>
            <a:fillRect/>
          </a:stretch>
        </p:blipFill>
        <p:spPr bwMode="auto">
          <a:xfrm>
            <a:off x="5486400" y="304800"/>
            <a:ext cx="129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http://www.trenchart.org/ArgonneVase.jpg"/>
          <p:cNvPicPr>
            <a:picLocks noChangeAspect="1" noChangeArrowheads="1"/>
          </p:cNvPicPr>
          <p:nvPr/>
        </p:nvPicPr>
        <p:blipFill>
          <a:blip r:embed="rId5">
            <a:extLst>
              <a:ext uri="{28A0092B-C50C-407E-A947-70E740481C1C}">
                <a14:useLocalDpi xmlns:a14="http://schemas.microsoft.com/office/drawing/2010/main" val="0"/>
              </a:ext>
            </a:extLst>
          </a:blip>
          <a:srcRect l="25970" t="8018" r="34303" b="6644"/>
          <a:stretch>
            <a:fillRect/>
          </a:stretch>
        </p:blipFill>
        <p:spPr bwMode="auto">
          <a:xfrm>
            <a:off x="7010400" y="304800"/>
            <a:ext cx="12001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28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828800"/>
            <a:ext cx="8229600" cy="4572000"/>
          </a:xfrm>
        </p:spPr>
        <p:txBody>
          <a:bodyPr/>
          <a:lstStyle/>
          <a:p>
            <a:pPr eaLnBrk="1" hangingPunct="1"/>
            <a:r>
              <a:rPr lang="en-US" altLang="en-US" smtClean="0"/>
              <a:t>Rotting carcasses</a:t>
            </a:r>
          </a:p>
          <a:p>
            <a:pPr lvl="1" eaLnBrk="1" hangingPunct="1"/>
            <a:r>
              <a:rPr lang="en-US" altLang="en-US" smtClean="0"/>
              <a:t>Many unburied or laid in shallow graves</a:t>
            </a:r>
          </a:p>
          <a:p>
            <a:pPr eaLnBrk="1" hangingPunct="1"/>
            <a:r>
              <a:rPr lang="en-US" altLang="en-US" smtClean="0"/>
              <a:t>Overflowing latrines </a:t>
            </a:r>
          </a:p>
          <a:p>
            <a:pPr eaLnBrk="1" hangingPunct="1"/>
            <a:r>
              <a:rPr lang="en-US" altLang="en-US" smtClean="0"/>
              <a:t>Men who had not been able to bath in weeks/months</a:t>
            </a:r>
          </a:p>
          <a:p>
            <a:pPr lvl="1" eaLnBrk="1" hangingPunct="1"/>
            <a:r>
              <a:rPr lang="en-US" altLang="en-US" smtClean="0"/>
              <a:t>Feet were considered to smell the worst</a:t>
            </a:r>
          </a:p>
          <a:p>
            <a:pPr eaLnBrk="1" hangingPunct="1"/>
            <a:r>
              <a:rPr lang="en-US" altLang="en-US" smtClean="0"/>
              <a:t>Creosol or chloride of lime</a:t>
            </a:r>
          </a:p>
          <a:p>
            <a:pPr lvl="1" eaLnBrk="1" hangingPunct="1"/>
            <a:r>
              <a:rPr lang="en-US" altLang="en-US" smtClean="0"/>
              <a:t>Used to fight off the threat of disease and infection</a:t>
            </a:r>
          </a:p>
          <a:p>
            <a:pPr eaLnBrk="1" hangingPunct="1"/>
            <a:r>
              <a:rPr lang="en-US" altLang="en-US" smtClean="0"/>
              <a:t>Cordite, the lingering odor of poison gas, rotting sandbags, stagnant mud, cigarette smoke and cooking food</a:t>
            </a:r>
          </a:p>
        </p:txBody>
      </p:sp>
      <p:sp>
        <p:nvSpPr>
          <p:cNvPr id="11266" name="Rectangle 2"/>
          <p:cNvSpPr>
            <a:spLocks noGrp="1" noChangeArrowheads="1"/>
          </p:cNvSpPr>
          <p:nvPr>
            <p:ph type="title"/>
          </p:nvPr>
        </p:nvSpPr>
        <p:spPr>
          <a:xfrm>
            <a:off x="457200" y="228600"/>
            <a:ext cx="8229600" cy="1219200"/>
          </a:xfrm>
        </p:spPr>
        <p:txBody>
          <a:bodyPr/>
          <a:lstStyle/>
          <a:p>
            <a:pPr eaLnBrk="1" fontAlgn="auto" hangingPunct="1">
              <a:spcAft>
                <a:spcPts val="0"/>
              </a:spcAft>
              <a:defRPr/>
            </a:pPr>
            <a:r>
              <a:rPr b="1" dirty="0"/>
              <a:t>The Smell</a:t>
            </a:r>
          </a:p>
        </p:txBody>
      </p:sp>
      <p:pic>
        <p:nvPicPr>
          <p:cNvPr id="13316" name="Picture 5" descr="http://www.bbc.co.uk/manchester/content/images/2008/11/05/stench_trench_180_180x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138" y="381000"/>
            <a:ext cx="2257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56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Killing </a:t>
            </a:r>
            <a:r>
              <a:rPr lang="en-US" smtClean="0"/>
              <a:t>People Efficiently</a:t>
            </a:r>
            <a:endParaRPr lang="en-US" dirty="0"/>
          </a:p>
        </p:txBody>
      </p:sp>
      <p:sp>
        <p:nvSpPr>
          <p:cNvPr id="4" name="Title 3"/>
          <p:cNvSpPr>
            <a:spLocks noGrp="1"/>
          </p:cNvSpPr>
          <p:nvPr>
            <p:ph type="ctrTitle"/>
          </p:nvPr>
        </p:nvSpPr>
        <p:spPr/>
        <p:txBody>
          <a:bodyPr/>
          <a:lstStyle/>
          <a:p>
            <a:r>
              <a:rPr lang="en-US" b="1" dirty="0" smtClean="0"/>
              <a:t>Weapons of Modern Warfare</a:t>
            </a:r>
            <a:endParaRPr lang="en-US" b="1" dirty="0"/>
          </a:p>
        </p:txBody>
      </p:sp>
    </p:spTree>
    <p:extLst>
      <p:ext uri="{BB962C8B-B14F-4D97-AF65-F5344CB8AC3E}">
        <p14:creationId xmlns:p14="http://schemas.microsoft.com/office/powerpoint/2010/main" val="198960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4038600" cy="4572000"/>
          </a:xfrm>
        </p:spPr>
        <p:txBody>
          <a:bodyPr/>
          <a:lstStyle/>
          <a:p>
            <a:r>
              <a:rPr lang="en-US" dirty="0" smtClean="0"/>
              <a:t>Pros.</a:t>
            </a:r>
          </a:p>
          <a:p>
            <a:pPr lvl="1"/>
            <a:r>
              <a:rPr lang="en-US" dirty="0" smtClean="0"/>
              <a:t>Kills or maims people quickly and in large numbers</a:t>
            </a:r>
          </a:p>
          <a:p>
            <a:r>
              <a:rPr lang="en-US" dirty="0" smtClean="0"/>
              <a:t>Cons.</a:t>
            </a:r>
          </a:p>
          <a:p>
            <a:pPr lvl="1"/>
            <a:r>
              <a:rPr lang="en-US" dirty="0" smtClean="0"/>
              <a:t>Overheat quickly</a:t>
            </a:r>
          </a:p>
          <a:p>
            <a:pPr lvl="1"/>
            <a:r>
              <a:rPr lang="en-US" dirty="0" smtClean="0"/>
              <a:t>Jams easily</a:t>
            </a:r>
          </a:p>
          <a:p>
            <a:pPr lvl="1"/>
            <a:r>
              <a:rPr lang="en-US" dirty="0" smtClean="0"/>
              <a:t>Heavy</a:t>
            </a:r>
            <a:endParaRPr lang="en-US" dirty="0"/>
          </a:p>
        </p:txBody>
      </p:sp>
      <p:sp>
        <p:nvSpPr>
          <p:cNvPr id="3" name="Title 2"/>
          <p:cNvSpPr>
            <a:spLocks noGrp="1"/>
          </p:cNvSpPr>
          <p:nvPr>
            <p:ph type="title"/>
          </p:nvPr>
        </p:nvSpPr>
        <p:spPr/>
        <p:txBody>
          <a:bodyPr/>
          <a:lstStyle/>
          <a:p>
            <a:r>
              <a:rPr lang="en-US" b="1" dirty="0" smtClean="0"/>
              <a:t>Machine Guns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590800"/>
            <a:ext cx="4874636" cy="3657600"/>
          </a:xfrm>
          <a:prstGeom prst="rect">
            <a:avLst/>
          </a:prstGeom>
        </p:spPr>
      </p:pic>
    </p:spTree>
    <p:extLst>
      <p:ext uri="{BB962C8B-B14F-4D97-AF65-F5344CB8AC3E}">
        <p14:creationId xmlns:p14="http://schemas.microsoft.com/office/powerpoint/2010/main" val="3798924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0" y="1524000"/>
            <a:ext cx="3581400" cy="4572000"/>
          </a:xfrm>
        </p:spPr>
        <p:txBody>
          <a:bodyPr>
            <a:normAutofit fontScale="92500" lnSpcReduction="10000"/>
          </a:bodyPr>
          <a:lstStyle/>
          <a:p>
            <a:r>
              <a:rPr lang="en-US" dirty="0" smtClean="0"/>
              <a:t>Chemical Warfare</a:t>
            </a:r>
          </a:p>
          <a:p>
            <a:r>
              <a:rPr lang="en-US" dirty="0" smtClean="0"/>
              <a:t>Pros.</a:t>
            </a:r>
          </a:p>
          <a:p>
            <a:pPr lvl="1"/>
            <a:r>
              <a:rPr lang="en-US" dirty="0" smtClean="0"/>
              <a:t>Kills or maims large numbers</a:t>
            </a:r>
          </a:p>
          <a:p>
            <a:pPr lvl="1"/>
            <a:r>
              <a:rPr lang="en-US" dirty="0" smtClean="0"/>
              <a:t>Long range weapon</a:t>
            </a:r>
          </a:p>
          <a:p>
            <a:pPr lvl="1"/>
            <a:r>
              <a:rPr lang="en-US" dirty="0" smtClean="0"/>
              <a:t>Lasts for long period</a:t>
            </a:r>
            <a:endParaRPr lang="en-US" dirty="0"/>
          </a:p>
          <a:p>
            <a:r>
              <a:rPr lang="en-US" dirty="0" smtClean="0"/>
              <a:t>Cons.</a:t>
            </a:r>
          </a:p>
          <a:p>
            <a:pPr lvl="1"/>
            <a:r>
              <a:rPr lang="en-US" dirty="0" smtClean="0"/>
              <a:t>Wind direction</a:t>
            </a:r>
          </a:p>
          <a:p>
            <a:r>
              <a:rPr lang="en-US" dirty="0" smtClean="0"/>
              <a:t>Other</a:t>
            </a:r>
          </a:p>
          <a:p>
            <a:pPr lvl="1"/>
            <a:r>
              <a:rPr lang="en-US" dirty="0" smtClean="0"/>
              <a:t>Colorless</a:t>
            </a:r>
          </a:p>
          <a:p>
            <a:pPr lvl="1"/>
            <a:r>
              <a:rPr lang="en-US" dirty="0" smtClean="0"/>
              <a:t>Odorless</a:t>
            </a:r>
          </a:p>
          <a:p>
            <a:pPr lvl="1"/>
            <a:r>
              <a:rPr lang="en-US" dirty="0" smtClean="0"/>
              <a:t>Hard to avoid contact</a:t>
            </a:r>
            <a:endParaRPr lang="en-US" dirty="0"/>
          </a:p>
        </p:txBody>
      </p:sp>
      <p:sp>
        <p:nvSpPr>
          <p:cNvPr id="3" name="Title 2"/>
          <p:cNvSpPr>
            <a:spLocks noGrp="1"/>
          </p:cNvSpPr>
          <p:nvPr>
            <p:ph type="title"/>
          </p:nvPr>
        </p:nvSpPr>
        <p:spPr>
          <a:xfrm>
            <a:off x="443344" y="381000"/>
            <a:ext cx="8229600" cy="838200"/>
          </a:xfrm>
        </p:spPr>
        <p:txBody>
          <a:bodyPr/>
          <a:lstStyle/>
          <a:p>
            <a:r>
              <a:rPr lang="en-US" b="1" dirty="0" smtClean="0"/>
              <a:t>Poisonous Gas</a:t>
            </a: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298" b="45666"/>
          <a:stretch/>
        </p:blipFill>
        <p:spPr>
          <a:xfrm>
            <a:off x="457198" y="1371600"/>
            <a:ext cx="4490321" cy="16071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04" y="3200400"/>
            <a:ext cx="4265307" cy="3200400"/>
          </a:xfrm>
          <a:prstGeom prst="rect">
            <a:avLst/>
          </a:prstGeom>
        </p:spPr>
      </p:pic>
    </p:spTree>
    <p:extLst>
      <p:ext uri="{BB962C8B-B14F-4D97-AF65-F5344CB8AC3E}">
        <p14:creationId xmlns:p14="http://schemas.microsoft.com/office/powerpoint/2010/main" val="2367741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257" y="381000"/>
            <a:ext cx="8229600" cy="838200"/>
          </a:xfrm>
        </p:spPr>
        <p:txBody>
          <a:bodyPr>
            <a:normAutofit fontScale="90000"/>
          </a:bodyPr>
          <a:lstStyle/>
          <a:p>
            <a:pPr algn="ctr"/>
            <a:r>
              <a:rPr lang="en-US" b="1" dirty="0" smtClean="0"/>
              <a:t>Death Would Sometimes be Better</a:t>
            </a:r>
            <a:endParaRPr lang="en-US" b="1" dirty="0"/>
          </a:p>
        </p:txBody>
      </p:sp>
      <p:pic>
        <p:nvPicPr>
          <p:cNvPr id="4" name="Picture 6" descr="c080027"/>
          <p:cNvPicPr>
            <a:picLocks noChangeAspect="1" noChangeArrowheads="1"/>
          </p:cNvPicPr>
          <p:nvPr/>
        </p:nvPicPr>
        <p:blipFill rotWithShape="1">
          <a:blip r:embed="rId2" cstate="print"/>
          <a:srcRect l="18754" t="10738" r="10476"/>
          <a:stretch/>
        </p:blipFill>
        <p:spPr bwMode="auto">
          <a:xfrm>
            <a:off x="1828800" y="1447800"/>
            <a:ext cx="5486400" cy="4948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50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267200" cy="4572000"/>
          </a:xfrm>
        </p:spPr>
        <p:txBody>
          <a:bodyPr/>
          <a:lstStyle/>
          <a:p>
            <a:r>
              <a:rPr lang="en-US" dirty="0" smtClean="0"/>
              <a:t>Pros.</a:t>
            </a:r>
          </a:p>
          <a:p>
            <a:pPr lvl="1"/>
            <a:r>
              <a:rPr lang="en-US" dirty="0" smtClean="0"/>
              <a:t>Destroy structures and trenches from a far distance</a:t>
            </a:r>
          </a:p>
          <a:p>
            <a:r>
              <a:rPr lang="en-US" dirty="0" smtClean="0"/>
              <a:t>Cons.</a:t>
            </a:r>
          </a:p>
          <a:p>
            <a:pPr lvl="1"/>
            <a:r>
              <a:rPr lang="en-US" dirty="0" smtClean="0"/>
              <a:t>Very large and heavy</a:t>
            </a:r>
          </a:p>
          <a:p>
            <a:pPr lvl="1"/>
            <a:r>
              <a:rPr lang="en-US" dirty="0" smtClean="0"/>
              <a:t>Not accurate</a:t>
            </a:r>
          </a:p>
          <a:p>
            <a:r>
              <a:rPr lang="en-US" dirty="0" smtClean="0"/>
              <a:t>Other</a:t>
            </a:r>
          </a:p>
          <a:p>
            <a:pPr lvl="1"/>
            <a:r>
              <a:rPr lang="en-US" dirty="0" smtClean="0"/>
              <a:t>Psychological warfare</a:t>
            </a:r>
          </a:p>
          <a:p>
            <a:pPr marL="365760" lvl="1" indent="0">
              <a:buNone/>
            </a:pPr>
            <a:endParaRPr lang="en-US" dirty="0"/>
          </a:p>
        </p:txBody>
      </p:sp>
      <p:sp>
        <p:nvSpPr>
          <p:cNvPr id="3" name="Title 2"/>
          <p:cNvSpPr>
            <a:spLocks noGrp="1"/>
          </p:cNvSpPr>
          <p:nvPr>
            <p:ph type="title"/>
          </p:nvPr>
        </p:nvSpPr>
        <p:spPr/>
        <p:txBody>
          <a:bodyPr/>
          <a:lstStyle/>
          <a:p>
            <a:r>
              <a:rPr lang="en-US" b="1" dirty="0" smtClean="0"/>
              <a:t>Heavy Artillery</a:t>
            </a:r>
            <a:endParaRPr lang="en-US" b="1" dirty="0"/>
          </a:p>
        </p:txBody>
      </p:sp>
      <p:pic>
        <p:nvPicPr>
          <p:cNvPr id="4" name="Picture 7" descr="big guns"/>
          <p:cNvPicPr>
            <a:picLocks noChangeAspect="1" noChangeArrowheads="1"/>
          </p:cNvPicPr>
          <p:nvPr/>
        </p:nvPicPr>
        <p:blipFill>
          <a:blip r:embed="rId2">
            <a:extLst>
              <a:ext uri="{28A0092B-C50C-407E-A947-70E740481C1C}">
                <a14:useLocalDpi xmlns:a14="http://schemas.microsoft.com/office/drawing/2010/main" val="0"/>
              </a:ext>
            </a:extLst>
          </a:blip>
          <a:srcRect l="27090"/>
          <a:stretch>
            <a:fillRect/>
          </a:stretch>
        </p:blipFill>
        <p:spPr bwMode="auto">
          <a:xfrm>
            <a:off x="4953000" y="1600200"/>
            <a:ext cx="36845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756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76200"/>
            <a:ext cx="44291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394" y="2776537"/>
            <a:ext cx="5215506" cy="408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937" y="101744"/>
            <a:ext cx="5060419" cy="267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7" y="3133725"/>
            <a:ext cx="3866338"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49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185" b="17812"/>
          <a:stretch/>
        </p:blipFill>
        <p:spPr bwMode="auto">
          <a:xfrm>
            <a:off x="166253" y="0"/>
            <a:ext cx="8839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7599"/>
            <a:ext cx="7252855" cy="316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56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700088"/>
            <a:ext cx="85725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40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t>Domino Effect</a:t>
            </a:r>
          </a:p>
          <a:p>
            <a:pPr lvl="1"/>
            <a:r>
              <a:rPr lang="en-US" dirty="0"/>
              <a:t>Austria-Hungary declares war on Serbia</a:t>
            </a:r>
          </a:p>
          <a:p>
            <a:pPr lvl="1"/>
            <a:r>
              <a:rPr lang="en-US" dirty="0"/>
              <a:t>Russia declares war on Austria-Hungary</a:t>
            </a:r>
          </a:p>
          <a:p>
            <a:pPr lvl="2"/>
            <a:r>
              <a:rPr lang="en-US" u="sng" dirty="0"/>
              <a:t>Alliance = Russia &amp; Serbia</a:t>
            </a:r>
          </a:p>
          <a:p>
            <a:pPr lvl="1"/>
            <a:r>
              <a:rPr lang="en-US" dirty="0"/>
              <a:t>Germany declares war on Russia and France</a:t>
            </a:r>
          </a:p>
          <a:p>
            <a:pPr lvl="2"/>
            <a:r>
              <a:rPr lang="en-US" u="sng" dirty="0"/>
              <a:t>Alliance = Germany &amp; Austria-Hungary</a:t>
            </a:r>
          </a:p>
          <a:p>
            <a:pPr lvl="1"/>
            <a:r>
              <a:rPr lang="en-US" dirty="0" smtClean="0"/>
              <a:t>Great </a:t>
            </a:r>
            <a:r>
              <a:rPr lang="en-US" dirty="0"/>
              <a:t>Britain declares war on Germany</a:t>
            </a:r>
          </a:p>
          <a:p>
            <a:pPr lvl="2"/>
            <a:r>
              <a:rPr lang="en-US" u="sng" dirty="0"/>
              <a:t>Alliance = </a:t>
            </a:r>
            <a:r>
              <a:rPr lang="en-US" u="sng" dirty="0" smtClean="0"/>
              <a:t>Great </a:t>
            </a:r>
            <a:r>
              <a:rPr lang="en-US" u="sng" dirty="0"/>
              <a:t>Britain &amp; </a:t>
            </a:r>
            <a:r>
              <a:rPr lang="en-US" u="sng" dirty="0" smtClean="0"/>
              <a:t>France</a:t>
            </a:r>
          </a:p>
          <a:p>
            <a:pPr lvl="2"/>
            <a:endParaRPr lang="en-US" u="sng" dirty="0"/>
          </a:p>
          <a:p>
            <a:pPr lvl="2"/>
            <a:endParaRPr lang="en-US" u="sng" dirty="0" smtClean="0"/>
          </a:p>
          <a:p>
            <a:r>
              <a:rPr lang="en-US" dirty="0" smtClean="0"/>
              <a:t>Hundreds of countries will enter into the war because they are colonies or territories of European empires already at war.</a:t>
            </a:r>
          </a:p>
          <a:p>
            <a:r>
              <a:rPr lang="en-US" dirty="0" smtClean="0"/>
              <a:t>Battles would be fought on three different continents</a:t>
            </a:r>
            <a:endParaRPr lang="en-US" dirty="0"/>
          </a:p>
          <a:p>
            <a:endParaRPr lang="en-US" dirty="0"/>
          </a:p>
        </p:txBody>
      </p:sp>
      <p:sp>
        <p:nvSpPr>
          <p:cNvPr id="2" name="Title 1"/>
          <p:cNvSpPr>
            <a:spLocks noGrp="1"/>
          </p:cNvSpPr>
          <p:nvPr>
            <p:ph type="title"/>
          </p:nvPr>
        </p:nvSpPr>
        <p:spPr/>
        <p:txBody>
          <a:bodyPr/>
          <a:lstStyle/>
          <a:p>
            <a:r>
              <a:rPr lang="en-US" b="1" dirty="0" smtClean="0"/>
              <a:t>A World Affair</a:t>
            </a:r>
            <a:endParaRPr lang="en-US" b="1" dirty="0"/>
          </a:p>
        </p:txBody>
      </p:sp>
    </p:spTree>
    <p:extLst>
      <p:ext uri="{BB962C8B-B14F-4D97-AF65-F5344CB8AC3E}">
        <p14:creationId xmlns:p14="http://schemas.microsoft.com/office/powerpoint/2010/main" val="268056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37" r="14093"/>
          <a:stretch/>
        </p:blipFill>
        <p:spPr bwMode="auto">
          <a:xfrm>
            <a:off x="1143000" y="457200"/>
            <a:ext cx="6858000" cy="50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5638800"/>
            <a:ext cx="8534400" cy="923330"/>
          </a:xfrm>
          <a:prstGeom prst="rect">
            <a:avLst/>
          </a:prstGeom>
        </p:spPr>
        <p:txBody>
          <a:bodyPr wrap="square">
            <a:spAutoFit/>
          </a:bodyPr>
          <a:lstStyle/>
          <a:p>
            <a:r>
              <a:rPr lang="en-US" dirty="0"/>
              <a:t>Battle of </a:t>
            </a:r>
            <a:r>
              <a:rPr lang="en-US" dirty="0" smtClean="0"/>
              <a:t>Verdun - On </a:t>
            </a:r>
            <a:r>
              <a:rPr lang="en-US" dirty="0"/>
              <a:t>the first day of that battle alone, German forces used 1,200 artillery guns, 2.5 million shells, and 1,300 ammunition trains to attack their Allied foes. Overall, 14 million shells were fired in the Battle of Verdun alone</a:t>
            </a:r>
          </a:p>
        </p:txBody>
      </p:sp>
    </p:spTree>
    <p:extLst>
      <p:ext uri="{BB962C8B-B14F-4D97-AF65-F5344CB8AC3E}">
        <p14:creationId xmlns:p14="http://schemas.microsoft.com/office/powerpoint/2010/main" val="4265570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8800" y="1721428"/>
            <a:ext cx="3297382" cy="3886200"/>
          </a:xfrm>
        </p:spPr>
        <p:txBody>
          <a:bodyPr/>
          <a:lstStyle/>
          <a:p>
            <a:r>
              <a:rPr lang="en-US" dirty="0" smtClean="0"/>
              <a:t>Brand New</a:t>
            </a:r>
          </a:p>
          <a:p>
            <a:r>
              <a:rPr lang="en-US" dirty="0" smtClean="0"/>
              <a:t>Pros.</a:t>
            </a:r>
          </a:p>
          <a:p>
            <a:pPr lvl="1"/>
            <a:r>
              <a:rPr lang="en-US" dirty="0" smtClean="0"/>
              <a:t>Could go where others could not</a:t>
            </a:r>
          </a:p>
          <a:p>
            <a:r>
              <a:rPr lang="en-US" dirty="0" smtClean="0"/>
              <a:t>Cons.</a:t>
            </a:r>
          </a:p>
          <a:p>
            <a:pPr lvl="1"/>
            <a:r>
              <a:rPr lang="en-US" dirty="0" smtClean="0"/>
              <a:t>Slow</a:t>
            </a:r>
          </a:p>
          <a:p>
            <a:pPr lvl="1"/>
            <a:r>
              <a:rPr lang="en-US" dirty="0" smtClean="0"/>
              <a:t>Got stuck easily</a:t>
            </a:r>
          </a:p>
          <a:p>
            <a:pPr lvl="1"/>
            <a:r>
              <a:rPr lang="en-US" dirty="0" smtClean="0"/>
              <a:t>Broke down a lot</a:t>
            </a:r>
          </a:p>
          <a:p>
            <a:pPr lvl="1"/>
            <a:r>
              <a:rPr lang="en-US" dirty="0" smtClean="0"/>
              <a:t>Easy target</a:t>
            </a:r>
            <a:endParaRPr lang="en-US" dirty="0"/>
          </a:p>
        </p:txBody>
      </p:sp>
      <p:sp>
        <p:nvSpPr>
          <p:cNvPr id="3" name="Title 2"/>
          <p:cNvSpPr>
            <a:spLocks noGrp="1"/>
          </p:cNvSpPr>
          <p:nvPr>
            <p:ph type="title"/>
          </p:nvPr>
        </p:nvSpPr>
        <p:spPr/>
        <p:txBody>
          <a:bodyPr/>
          <a:lstStyle/>
          <a:p>
            <a:r>
              <a:rPr lang="en-US" b="1" dirty="0" smtClean="0"/>
              <a:t>Tanks</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708" t="24242" r="36661" b="24444"/>
          <a:stretch/>
        </p:blipFill>
        <p:spPr>
          <a:xfrm>
            <a:off x="381000" y="1905000"/>
            <a:ext cx="5084618" cy="3519056"/>
          </a:xfrm>
          <a:prstGeom prst="rect">
            <a:avLst/>
          </a:prstGeom>
        </p:spPr>
      </p:pic>
    </p:spTree>
    <p:extLst>
      <p:ext uri="{BB962C8B-B14F-4D97-AF65-F5344CB8AC3E}">
        <p14:creationId xmlns:p14="http://schemas.microsoft.com/office/powerpoint/2010/main" val="412160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0" y="1981200"/>
            <a:ext cx="2971800" cy="4114800"/>
          </a:xfrm>
        </p:spPr>
        <p:txBody>
          <a:bodyPr/>
          <a:lstStyle/>
          <a:p>
            <a:r>
              <a:rPr lang="en-US" dirty="0" smtClean="0"/>
              <a:t>Pros.</a:t>
            </a:r>
          </a:p>
          <a:p>
            <a:pPr lvl="1"/>
            <a:r>
              <a:rPr lang="en-US" dirty="0" smtClean="0"/>
              <a:t>Portable</a:t>
            </a:r>
          </a:p>
          <a:p>
            <a:pPr lvl="1"/>
            <a:r>
              <a:rPr lang="en-US" dirty="0" smtClean="0"/>
              <a:t>59’ spray</a:t>
            </a:r>
          </a:p>
          <a:p>
            <a:r>
              <a:rPr lang="en-US" dirty="0" smtClean="0"/>
              <a:t>Cons.</a:t>
            </a:r>
          </a:p>
          <a:p>
            <a:pPr lvl="1"/>
            <a:r>
              <a:rPr lang="en-US" dirty="0" smtClean="0"/>
              <a:t>Fuel tank can explode if punctured</a:t>
            </a:r>
          </a:p>
          <a:p>
            <a:pPr lvl="1"/>
            <a:endParaRPr lang="en-US" dirty="0" smtClean="0"/>
          </a:p>
          <a:p>
            <a:pPr marL="0" indent="0">
              <a:buNone/>
            </a:pPr>
            <a:endParaRPr lang="en-US" dirty="0"/>
          </a:p>
        </p:txBody>
      </p:sp>
      <p:sp>
        <p:nvSpPr>
          <p:cNvPr id="3" name="Title 2"/>
          <p:cNvSpPr>
            <a:spLocks noGrp="1"/>
          </p:cNvSpPr>
          <p:nvPr>
            <p:ph type="title"/>
          </p:nvPr>
        </p:nvSpPr>
        <p:spPr/>
        <p:txBody>
          <a:bodyPr/>
          <a:lstStyle/>
          <a:p>
            <a:r>
              <a:rPr lang="en-US" b="1" dirty="0" smtClean="0"/>
              <a:t>Flamethrowers</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981200"/>
            <a:ext cx="4976191" cy="3733800"/>
          </a:xfrm>
          <a:prstGeom prst="rect">
            <a:avLst/>
          </a:prstGeom>
        </p:spPr>
      </p:pic>
    </p:spTree>
    <p:extLst>
      <p:ext uri="{BB962C8B-B14F-4D97-AF65-F5344CB8AC3E}">
        <p14:creationId xmlns:p14="http://schemas.microsoft.com/office/powerpoint/2010/main" val="130178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533400"/>
            <a:ext cx="2667000" cy="4572000"/>
          </a:xfrm>
        </p:spPr>
        <p:txBody>
          <a:bodyPr>
            <a:normAutofit fontScale="92500" lnSpcReduction="10000"/>
          </a:bodyPr>
          <a:lstStyle/>
          <a:p>
            <a:r>
              <a:rPr lang="en-US" dirty="0" smtClean="0"/>
              <a:t>Brand New</a:t>
            </a:r>
          </a:p>
          <a:p>
            <a:r>
              <a:rPr lang="en-US" dirty="0" smtClean="0"/>
              <a:t>Pros.</a:t>
            </a:r>
          </a:p>
          <a:p>
            <a:pPr lvl="1"/>
            <a:r>
              <a:rPr lang="en-US" dirty="0" smtClean="0"/>
              <a:t>Could drop bombs</a:t>
            </a:r>
          </a:p>
          <a:p>
            <a:pPr lvl="1"/>
            <a:r>
              <a:rPr lang="en-US" dirty="0" smtClean="0"/>
              <a:t>Used for reconnaissance</a:t>
            </a:r>
          </a:p>
          <a:p>
            <a:r>
              <a:rPr lang="en-US" dirty="0" smtClean="0"/>
              <a:t>Cons.</a:t>
            </a:r>
          </a:p>
          <a:p>
            <a:pPr lvl="1"/>
            <a:r>
              <a:rPr lang="en-US" dirty="0" smtClean="0"/>
              <a:t>Shot down easily</a:t>
            </a:r>
          </a:p>
          <a:p>
            <a:r>
              <a:rPr lang="en-US" dirty="0" smtClean="0"/>
              <a:t>Other</a:t>
            </a:r>
          </a:p>
          <a:p>
            <a:pPr lvl="1"/>
            <a:r>
              <a:rPr lang="en-US" dirty="0" smtClean="0"/>
              <a:t>Pilot was called an Ace after 5 Kills</a:t>
            </a:r>
            <a:endParaRPr lang="en-US" dirty="0"/>
          </a:p>
        </p:txBody>
      </p:sp>
      <p:sp>
        <p:nvSpPr>
          <p:cNvPr id="3" name="Title 2"/>
          <p:cNvSpPr>
            <a:spLocks noGrp="1"/>
          </p:cNvSpPr>
          <p:nvPr>
            <p:ph type="title"/>
          </p:nvPr>
        </p:nvSpPr>
        <p:spPr/>
        <p:txBody>
          <a:bodyPr/>
          <a:lstStyle/>
          <a:p>
            <a:r>
              <a:rPr lang="en-US" b="1" dirty="0" smtClean="0"/>
              <a:t>Airplanes</a:t>
            </a: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0001" b="14141"/>
          <a:stretch/>
        </p:blipFill>
        <p:spPr>
          <a:xfrm>
            <a:off x="533398" y="1447800"/>
            <a:ext cx="4626045" cy="2286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168" r="25443" b="13131"/>
          <a:stretch/>
        </p:blipFill>
        <p:spPr>
          <a:xfrm>
            <a:off x="3048000" y="3124200"/>
            <a:ext cx="2966484" cy="3429000"/>
          </a:xfrm>
          <a:prstGeom prst="rect">
            <a:avLst/>
          </a:prstGeom>
        </p:spPr>
      </p:pic>
      <p:pic>
        <p:nvPicPr>
          <p:cNvPr id="6" name="Picture 4" descr="200px-Red_Baron">
            <a:hlinkClick r:id="rId4" tooltip="Red Baron.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27" y="3768436"/>
            <a:ext cx="1905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1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114800" cy="4572000"/>
          </a:xfrm>
        </p:spPr>
        <p:txBody>
          <a:bodyPr/>
          <a:lstStyle/>
          <a:p>
            <a:r>
              <a:rPr lang="en-US" dirty="0" smtClean="0"/>
              <a:t>Ships that ran underwater</a:t>
            </a:r>
          </a:p>
          <a:p>
            <a:r>
              <a:rPr lang="en-US" dirty="0" smtClean="0"/>
              <a:t>Pros.</a:t>
            </a:r>
          </a:p>
          <a:p>
            <a:pPr lvl="1"/>
            <a:r>
              <a:rPr lang="en-US" dirty="0" smtClean="0"/>
              <a:t>Attack without warning</a:t>
            </a:r>
          </a:p>
          <a:p>
            <a:pPr lvl="1"/>
            <a:r>
              <a:rPr lang="en-US" dirty="0" smtClean="0"/>
              <a:t>Attack while underwater</a:t>
            </a:r>
          </a:p>
          <a:p>
            <a:pPr lvl="1"/>
            <a:r>
              <a:rPr lang="en-US" dirty="0" smtClean="0"/>
              <a:t>Not easily detected</a:t>
            </a:r>
          </a:p>
          <a:p>
            <a:r>
              <a:rPr lang="en-US" dirty="0" smtClean="0"/>
              <a:t>Other</a:t>
            </a:r>
          </a:p>
          <a:p>
            <a:pPr lvl="1"/>
            <a:r>
              <a:rPr lang="en-US" dirty="0" smtClean="0"/>
              <a:t>Psychological warfare</a:t>
            </a:r>
          </a:p>
          <a:p>
            <a:pPr lvl="1"/>
            <a:r>
              <a:rPr lang="en-US" dirty="0" smtClean="0"/>
              <a:t>Germany used them a lot</a:t>
            </a:r>
          </a:p>
          <a:p>
            <a:pPr lvl="1"/>
            <a:endParaRPr lang="en-US" dirty="0"/>
          </a:p>
        </p:txBody>
      </p:sp>
      <p:sp>
        <p:nvSpPr>
          <p:cNvPr id="3" name="Title 2"/>
          <p:cNvSpPr>
            <a:spLocks noGrp="1"/>
          </p:cNvSpPr>
          <p:nvPr>
            <p:ph type="title"/>
          </p:nvPr>
        </p:nvSpPr>
        <p:spPr/>
        <p:txBody>
          <a:bodyPr/>
          <a:lstStyle/>
          <a:p>
            <a:r>
              <a:rPr lang="en-US" b="1" dirty="0" smtClean="0"/>
              <a:t>Submarines</a:t>
            </a: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749" r="5283"/>
          <a:stretch/>
        </p:blipFill>
        <p:spPr>
          <a:xfrm>
            <a:off x="5638800" y="304800"/>
            <a:ext cx="3183159" cy="3733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599" y="4003964"/>
            <a:ext cx="3503171" cy="2628544"/>
          </a:xfrm>
          <a:prstGeom prst="rect">
            <a:avLst/>
          </a:prstGeom>
        </p:spPr>
      </p:pic>
    </p:spTree>
    <p:extLst>
      <p:ext uri="{BB962C8B-B14F-4D97-AF65-F5344CB8AC3E}">
        <p14:creationId xmlns:p14="http://schemas.microsoft.com/office/powerpoint/2010/main" val="155849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381000"/>
            <a:ext cx="2286000" cy="5715000"/>
          </a:xfrm>
        </p:spPr>
        <p:txBody>
          <a:bodyPr>
            <a:noAutofit/>
          </a:bodyPr>
          <a:lstStyle/>
          <a:p>
            <a:pPr marL="0" indent="0">
              <a:buNone/>
            </a:pPr>
            <a:r>
              <a:rPr lang="en-US" sz="1400" b="1" u="sng" dirty="0" smtClean="0"/>
              <a:t>AFRICA</a:t>
            </a:r>
            <a:endParaRPr lang="en-US" sz="1400" dirty="0" smtClean="0"/>
          </a:p>
          <a:p>
            <a:pPr marL="0" indent="0">
              <a:buNone/>
            </a:pPr>
            <a:r>
              <a:rPr lang="en-US" sz="1400" dirty="0" smtClean="0">
                <a:solidFill>
                  <a:srgbClr val="FF0000"/>
                </a:solidFill>
              </a:rPr>
              <a:t>Algeria</a:t>
            </a:r>
            <a:r>
              <a:rPr lang="en-US" sz="1400" dirty="0"/>
              <a:t/>
            </a:r>
            <a:br>
              <a:rPr lang="en-US" sz="1400" dirty="0"/>
            </a:br>
            <a:r>
              <a:rPr lang="en-US" sz="1400" dirty="0">
                <a:solidFill>
                  <a:srgbClr val="FFFF00"/>
                </a:solidFill>
              </a:rPr>
              <a:t>Angola</a:t>
            </a:r>
            <a:r>
              <a:rPr lang="en-US" sz="1400" dirty="0"/>
              <a:t/>
            </a:r>
            <a:br>
              <a:rPr lang="en-US" sz="1400" dirty="0"/>
            </a:br>
            <a:r>
              <a:rPr lang="en-US" sz="1400" dirty="0">
                <a:solidFill>
                  <a:srgbClr val="0000FF"/>
                </a:solidFill>
              </a:rPr>
              <a:t>Anglo-Egyptian Sudan</a:t>
            </a:r>
            <a:r>
              <a:rPr lang="en-US" sz="1400" dirty="0"/>
              <a:t/>
            </a:r>
            <a:br>
              <a:rPr lang="en-US" sz="1400" dirty="0"/>
            </a:br>
            <a:r>
              <a:rPr lang="en-US" sz="1400" dirty="0">
                <a:solidFill>
                  <a:srgbClr val="0000FF"/>
                </a:solidFill>
              </a:rPr>
              <a:t>Basutoland</a:t>
            </a:r>
            <a:r>
              <a:rPr lang="en-US" sz="1400" dirty="0"/>
              <a:t/>
            </a:r>
            <a:br>
              <a:rPr lang="en-US" sz="1400" dirty="0"/>
            </a:br>
            <a:r>
              <a:rPr lang="en-US" sz="1400" dirty="0">
                <a:solidFill>
                  <a:srgbClr val="0000FF"/>
                </a:solidFill>
              </a:rPr>
              <a:t>Bechuanaland</a:t>
            </a:r>
            <a:r>
              <a:rPr lang="en-US" sz="1400" dirty="0"/>
              <a:t/>
            </a:r>
            <a:br>
              <a:rPr lang="en-US" sz="1400" dirty="0"/>
            </a:br>
            <a:r>
              <a:rPr lang="en-US" sz="1400" dirty="0">
                <a:solidFill>
                  <a:srgbClr val="00FF00"/>
                </a:solidFill>
              </a:rPr>
              <a:t>Belgian Congo</a:t>
            </a:r>
            <a:r>
              <a:rPr lang="en-US" sz="1400" dirty="0"/>
              <a:t/>
            </a:r>
            <a:br>
              <a:rPr lang="en-US" sz="1400" dirty="0"/>
            </a:br>
            <a:r>
              <a:rPr lang="en-US" sz="1400" dirty="0">
                <a:solidFill>
                  <a:srgbClr val="0000FF"/>
                </a:solidFill>
              </a:rPr>
              <a:t>British East Africa (Kenya)</a:t>
            </a:r>
            <a:br>
              <a:rPr lang="en-US" sz="1400" dirty="0">
                <a:solidFill>
                  <a:srgbClr val="0000FF"/>
                </a:solidFill>
              </a:rPr>
            </a:br>
            <a:r>
              <a:rPr lang="en-US" sz="1400" dirty="0">
                <a:solidFill>
                  <a:srgbClr val="0000FF"/>
                </a:solidFill>
              </a:rPr>
              <a:t>British Gold Coast</a:t>
            </a:r>
            <a:br>
              <a:rPr lang="en-US" sz="1400" dirty="0">
                <a:solidFill>
                  <a:srgbClr val="0000FF"/>
                </a:solidFill>
              </a:rPr>
            </a:br>
            <a:r>
              <a:rPr lang="en-US" sz="1400" dirty="0">
                <a:solidFill>
                  <a:srgbClr val="0000FF"/>
                </a:solidFill>
              </a:rPr>
              <a:t>British Somaliland</a:t>
            </a:r>
            <a:br>
              <a:rPr lang="en-US" sz="1400" dirty="0">
                <a:solidFill>
                  <a:srgbClr val="0000FF"/>
                </a:solidFill>
              </a:rPr>
            </a:br>
            <a:r>
              <a:rPr lang="en-US" sz="1400" dirty="0">
                <a:solidFill>
                  <a:schemeClr val="bg1"/>
                </a:solidFill>
              </a:rPr>
              <a:t>Cameroon</a:t>
            </a:r>
            <a:r>
              <a:rPr lang="en-US" sz="1400" dirty="0"/>
              <a:t/>
            </a:r>
            <a:br>
              <a:rPr lang="en-US" sz="1400" dirty="0"/>
            </a:br>
            <a:r>
              <a:rPr lang="en-US" sz="1400" dirty="0">
                <a:solidFill>
                  <a:srgbClr val="FFFF00"/>
                </a:solidFill>
              </a:rPr>
              <a:t>Cabinda</a:t>
            </a:r>
            <a:r>
              <a:rPr lang="en-US" sz="1400" dirty="0"/>
              <a:t/>
            </a:r>
            <a:br>
              <a:rPr lang="en-US" sz="1400" dirty="0"/>
            </a:br>
            <a:r>
              <a:rPr lang="en-US" sz="1400" dirty="0">
                <a:solidFill>
                  <a:srgbClr val="0000FF"/>
                </a:solidFill>
              </a:rPr>
              <a:t>Egypt</a:t>
            </a:r>
            <a:r>
              <a:rPr lang="en-US" sz="1400" dirty="0"/>
              <a:t/>
            </a:r>
            <a:br>
              <a:rPr lang="en-US" sz="1400" dirty="0"/>
            </a:br>
            <a:r>
              <a:rPr lang="en-US" sz="1400" dirty="0">
                <a:solidFill>
                  <a:schemeClr val="accent2"/>
                </a:solidFill>
              </a:rPr>
              <a:t>Eritrea</a:t>
            </a:r>
            <a:r>
              <a:rPr lang="en-US" sz="1400" dirty="0"/>
              <a:t/>
            </a:r>
            <a:br>
              <a:rPr lang="en-US" sz="1400" dirty="0"/>
            </a:br>
            <a:r>
              <a:rPr lang="en-US" sz="1400" dirty="0">
                <a:solidFill>
                  <a:srgbClr val="FF0000"/>
                </a:solidFill>
              </a:rPr>
              <a:t>French Equatorial Africa</a:t>
            </a:r>
            <a:r>
              <a:rPr lang="en-US" sz="1400" dirty="0"/>
              <a:t/>
            </a:r>
            <a:br>
              <a:rPr lang="en-US" sz="1400" dirty="0"/>
            </a:br>
            <a:r>
              <a:rPr lang="en-US" sz="1400" dirty="0">
                <a:solidFill>
                  <a:srgbClr val="FF0000"/>
                </a:solidFill>
              </a:rPr>
              <a:t>Gabun</a:t>
            </a:r>
            <a:br>
              <a:rPr lang="en-US" sz="1400" dirty="0">
                <a:solidFill>
                  <a:srgbClr val="FF0000"/>
                </a:solidFill>
              </a:rPr>
            </a:br>
            <a:r>
              <a:rPr lang="en-US" sz="1400" dirty="0">
                <a:solidFill>
                  <a:srgbClr val="FF0000"/>
                </a:solidFill>
              </a:rPr>
              <a:t>Middle Congo</a:t>
            </a:r>
            <a:br>
              <a:rPr lang="en-US" sz="1400" dirty="0">
                <a:solidFill>
                  <a:srgbClr val="FF0000"/>
                </a:solidFill>
              </a:rPr>
            </a:br>
            <a:r>
              <a:rPr lang="en-US" sz="1400" dirty="0">
                <a:solidFill>
                  <a:srgbClr val="FF0000"/>
                </a:solidFill>
              </a:rPr>
              <a:t>Ubangi-</a:t>
            </a:r>
            <a:r>
              <a:rPr lang="en-US" sz="1400" dirty="0" err="1">
                <a:solidFill>
                  <a:srgbClr val="FF0000"/>
                </a:solidFill>
              </a:rPr>
              <a:t>Schari</a:t>
            </a:r>
            <a:r>
              <a:rPr lang="en-US" sz="1400" dirty="0">
                <a:solidFill>
                  <a:srgbClr val="FF0000"/>
                </a:solidFill>
              </a:rPr>
              <a:t/>
            </a:r>
            <a:br>
              <a:rPr lang="en-US" sz="1400" dirty="0">
                <a:solidFill>
                  <a:srgbClr val="FF0000"/>
                </a:solidFill>
              </a:rPr>
            </a:br>
            <a:r>
              <a:rPr lang="en-US" sz="1400" dirty="0">
                <a:solidFill>
                  <a:srgbClr val="FF0000"/>
                </a:solidFill>
              </a:rPr>
              <a:t>French Somaliland</a:t>
            </a:r>
            <a:br>
              <a:rPr lang="en-US" sz="1400" dirty="0">
                <a:solidFill>
                  <a:srgbClr val="FF0000"/>
                </a:solidFill>
              </a:rPr>
            </a:br>
            <a:r>
              <a:rPr lang="en-US" sz="1400" dirty="0">
                <a:solidFill>
                  <a:srgbClr val="FF0000"/>
                </a:solidFill>
              </a:rPr>
              <a:t>French West Africa</a:t>
            </a:r>
            <a:r>
              <a:rPr lang="en-US" sz="1400" dirty="0"/>
              <a:t/>
            </a:r>
            <a:br>
              <a:rPr lang="en-US" sz="1400" dirty="0"/>
            </a:br>
            <a:r>
              <a:rPr lang="en-US" sz="1400" dirty="0">
                <a:solidFill>
                  <a:srgbClr val="FF0000"/>
                </a:solidFill>
              </a:rPr>
              <a:t>Dahomey</a:t>
            </a:r>
            <a:br>
              <a:rPr lang="en-US" sz="1400" dirty="0">
                <a:solidFill>
                  <a:srgbClr val="FF0000"/>
                </a:solidFill>
              </a:rPr>
            </a:br>
            <a:r>
              <a:rPr lang="en-US" sz="1400" dirty="0" smtClean="0">
                <a:solidFill>
                  <a:srgbClr val="FF0000"/>
                </a:solidFill>
              </a:rPr>
              <a:t>Guinea</a:t>
            </a:r>
            <a:br>
              <a:rPr lang="en-US" sz="1400" dirty="0" smtClean="0">
                <a:solidFill>
                  <a:srgbClr val="FF0000"/>
                </a:solidFill>
              </a:rPr>
            </a:br>
            <a:r>
              <a:rPr lang="en-US" sz="1400" dirty="0" smtClean="0">
                <a:solidFill>
                  <a:srgbClr val="FF0000"/>
                </a:solidFill>
              </a:rPr>
              <a:t>Ivory CoastMauretania</a:t>
            </a:r>
            <a:r>
              <a:rPr lang="en-US" sz="1400" dirty="0"/>
              <a:t/>
            </a:r>
            <a:br>
              <a:rPr lang="en-US" sz="1400" dirty="0"/>
            </a:br>
            <a:r>
              <a:rPr lang="en-US" sz="1400" dirty="0">
                <a:solidFill>
                  <a:srgbClr val="FF0000"/>
                </a:solidFill>
              </a:rPr>
              <a:t>Senegal</a:t>
            </a:r>
            <a:r>
              <a:rPr lang="en-US" sz="1400" dirty="0"/>
              <a:t/>
            </a:r>
            <a:br>
              <a:rPr lang="en-US" sz="1400" dirty="0"/>
            </a:br>
            <a:r>
              <a:rPr lang="en-US" sz="1400" dirty="0">
                <a:solidFill>
                  <a:srgbClr val="FF0000"/>
                </a:solidFill>
              </a:rPr>
              <a:t>Upper Senegal and Niger</a:t>
            </a:r>
            <a:r>
              <a:rPr lang="en-US" sz="1400" dirty="0"/>
              <a:t/>
            </a:r>
            <a:br>
              <a:rPr lang="en-US" sz="1400" dirty="0"/>
            </a:br>
            <a:r>
              <a:rPr lang="en-US" sz="1400" dirty="0">
                <a:solidFill>
                  <a:srgbClr val="0000FF"/>
                </a:solidFill>
              </a:rPr>
              <a:t>Gambia</a:t>
            </a:r>
            <a:r>
              <a:rPr lang="en-US" sz="1400" dirty="0"/>
              <a:t/>
            </a:r>
            <a:br>
              <a:rPr lang="en-US" sz="1400" dirty="0"/>
            </a:br>
            <a:r>
              <a:rPr lang="en-US" sz="1400" dirty="0">
                <a:solidFill>
                  <a:schemeClr val="bg1"/>
                </a:solidFill>
              </a:rPr>
              <a:t>German East Africa</a:t>
            </a:r>
          </a:p>
        </p:txBody>
      </p:sp>
      <p:sp>
        <p:nvSpPr>
          <p:cNvPr id="6" name="Content Placeholder 5"/>
          <p:cNvSpPr>
            <a:spLocks noGrp="1"/>
          </p:cNvSpPr>
          <p:nvPr>
            <p:ph sz="half" idx="2"/>
          </p:nvPr>
        </p:nvSpPr>
        <p:spPr>
          <a:xfrm>
            <a:off x="5257800" y="374073"/>
            <a:ext cx="1897743" cy="6248400"/>
          </a:xfrm>
        </p:spPr>
        <p:txBody>
          <a:bodyPr>
            <a:noAutofit/>
          </a:bodyPr>
          <a:lstStyle/>
          <a:p>
            <a:pPr marL="0" indent="0">
              <a:buNone/>
            </a:pPr>
            <a:r>
              <a:rPr lang="en-US" sz="1400" b="1" u="sng" dirty="0" smtClean="0"/>
              <a:t>AMERICA</a:t>
            </a:r>
            <a:r>
              <a:rPr lang="en-US" sz="1400" dirty="0"/>
              <a:t/>
            </a:r>
            <a:br>
              <a:rPr lang="en-US" sz="1400" dirty="0"/>
            </a:br>
            <a:r>
              <a:rPr lang="en-US" sz="1400" dirty="0"/>
              <a:t>Brazil</a:t>
            </a:r>
            <a:br>
              <a:rPr lang="en-US" sz="1400" dirty="0"/>
            </a:br>
            <a:r>
              <a:rPr lang="en-US" sz="1400" dirty="0">
                <a:solidFill>
                  <a:srgbClr val="0000FF"/>
                </a:solidFill>
              </a:rPr>
              <a:t>Canada</a:t>
            </a:r>
            <a:r>
              <a:rPr lang="en-US" sz="1400" dirty="0"/>
              <a:t/>
            </a:r>
            <a:br>
              <a:rPr lang="en-US" sz="1400" dirty="0"/>
            </a:br>
            <a:r>
              <a:rPr lang="en-US" sz="1400" dirty="0"/>
              <a:t>Costa Rica</a:t>
            </a:r>
            <a:br>
              <a:rPr lang="en-US" sz="1400" dirty="0"/>
            </a:br>
            <a:r>
              <a:rPr lang="en-US" sz="1400" dirty="0"/>
              <a:t>Cuba</a:t>
            </a:r>
            <a:br>
              <a:rPr lang="en-US" sz="1400" dirty="0"/>
            </a:br>
            <a:r>
              <a:rPr lang="en-US" sz="1400" dirty="0">
                <a:solidFill>
                  <a:srgbClr val="0000FF"/>
                </a:solidFill>
              </a:rPr>
              <a:t>Falkland Islands</a:t>
            </a:r>
            <a:r>
              <a:rPr lang="en-US" sz="1400" dirty="0"/>
              <a:t/>
            </a:r>
            <a:br>
              <a:rPr lang="en-US" sz="1400" dirty="0"/>
            </a:br>
            <a:r>
              <a:rPr lang="en-US" sz="1400" dirty="0"/>
              <a:t>Guatemala</a:t>
            </a:r>
            <a:br>
              <a:rPr lang="en-US" sz="1400" dirty="0"/>
            </a:br>
            <a:r>
              <a:rPr lang="en-US" sz="1400" dirty="0"/>
              <a:t>Haiti</a:t>
            </a:r>
            <a:br>
              <a:rPr lang="en-US" sz="1400" dirty="0"/>
            </a:br>
            <a:r>
              <a:rPr lang="en-US" sz="1400" dirty="0"/>
              <a:t>Honduras</a:t>
            </a:r>
            <a:br>
              <a:rPr lang="en-US" sz="1400" dirty="0"/>
            </a:br>
            <a:r>
              <a:rPr lang="en-US" sz="1400" dirty="0">
                <a:solidFill>
                  <a:srgbClr val="FF0000"/>
                </a:solidFill>
              </a:rPr>
              <a:t>Guadeloupe</a:t>
            </a:r>
            <a:r>
              <a:rPr lang="en-US" sz="1400" dirty="0"/>
              <a:t/>
            </a:r>
            <a:br>
              <a:rPr lang="en-US" sz="1400" dirty="0"/>
            </a:br>
            <a:r>
              <a:rPr lang="en-US" sz="1400" dirty="0">
                <a:solidFill>
                  <a:srgbClr val="0000FF"/>
                </a:solidFill>
              </a:rPr>
              <a:t>Newfoundland</a:t>
            </a:r>
            <a:r>
              <a:rPr lang="en-US" sz="1400" dirty="0"/>
              <a:t/>
            </a:r>
            <a:br>
              <a:rPr lang="en-US" sz="1400" dirty="0"/>
            </a:br>
            <a:r>
              <a:rPr lang="en-US" sz="1400" dirty="0"/>
              <a:t>Nicaragua</a:t>
            </a:r>
            <a:br>
              <a:rPr lang="en-US" sz="1400" dirty="0"/>
            </a:br>
            <a:r>
              <a:rPr lang="en-US" sz="1400" dirty="0"/>
              <a:t>Panama</a:t>
            </a:r>
            <a:br>
              <a:rPr lang="en-US" sz="1400" dirty="0"/>
            </a:br>
            <a:r>
              <a:rPr lang="en-US" sz="1400" dirty="0"/>
              <a:t>Philippines</a:t>
            </a:r>
            <a:br>
              <a:rPr lang="en-US" sz="1400" dirty="0"/>
            </a:br>
            <a:r>
              <a:rPr lang="en-US" sz="1400" dirty="0"/>
              <a:t>U.S.A</a:t>
            </a:r>
            <a:br>
              <a:rPr lang="en-US" sz="1400" dirty="0"/>
            </a:br>
            <a:r>
              <a:rPr lang="en-US" sz="1400" dirty="0">
                <a:solidFill>
                  <a:srgbClr val="0000FF"/>
                </a:solidFill>
              </a:rPr>
              <a:t>West Indies</a:t>
            </a:r>
            <a:r>
              <a:rPr lang="en-US" sz="1400" dirty="0"/>
              <a:t/>
            </a:r>
            <a:br>
              <a:rPr lang="en-US" sz="1400" dirty="0"/>
            </a:br>
            <a:r>
              <a:rPr lang="en-US" sz="1400" dirty="0">
                <a:solidFill>
                  <a:srgbClr val="0000FF"/>
                </a:solidFill>
              </a:rPr>
              <a:t>Bahamas</a:t>
            </a:r>
            <a:br>
              <a:rPr lang="en-US" sz="1400" dirty="0">
                <a:solidFill>
                  <a:srgbClr val="0000FF"/>
                </a:solidFill>
              </a:rPr>
            </a:br>
            <a:r>
              <a:rPr lang="en-US" sz="1400" dirty="0">
                <a:solidFill>
                  <a:srgbClr val="0000FF"/>
                </a:solidFill>
              </a:rPr>
              <a:t>Barbados</a:t>
            </a:r>
            <a:br>
              <a:rPr lang="en-US" sz="1400" dirty="0">
                <a:solidFill>
                  <a:srgbClr val="0000FF"/>
                </a:solidFill>
              </a:rPr>
            </a:br>
            <a:r>
              <a:rPr lang="en-US" sz="1400" dirty="0">
                <a:solidFill>
                  <a:srgbClr val="0000FF"/>
                </a:solidFill>
              </a:rPr>
              <a:t>British Guiana</a:t>
            </a:r>
            <a:br>
              <a:rPr lang="en-US" sz="1400" dirty="0">
                <a:solidFill>
                  <a:srgbClr val="0000FF"/>
                </a:solidFill>
              </a:rPr>
            </a:br>
            <a:r>
              <a:rPr lang="en-US" sz="1400" dirty="0">
                <a:solidFill>
                  <a:srgbClr val="0000FF"/>
                </a:solidFill>
              </a:rPr>
              <a:t>British Honduras</a:t>
            </a:r>
            <a:r>
              <a:rPr lang="en-US" sz="1400" dirty="0"/>
              <a:t/>
            </a:r>
            <a:br>
              <a:rPr lang="en-US" sz="1400" dirty="0"/>
            </a:br>
            <a:r>
              <a:rPr lang="en-US" sz="1400" dirty="0">
                <a:solidFill>
                  <a:srgbClr val="FF0000"/>
                </a:solidFill>
              </a:rPr>
              <a:t>French Guiana</a:t>
            </a:r>
            <a:r>
              <a:rPr lang="en-US" sz="1400" dirty="0"/>
              <a:t/>
            </a:r>
            <a:br>
              <a:rPr lang="en-US" sz="1400" dirty="0"/>
            </a:br>
            <a:r>
              <a:rPr lang="en-US" sz="1400" dirty="0">
                <a:solidFill>
                  <a:srgbClr val="0000FF"/>
                </a:solidFill>
              </a:rPr>
              <a:t>Grenada</a:t>
            </a:r>
            <a:br>
              <a:rPr lang="en-US" sz="1400" dirty="0">
                <a:solidFill>
                  <a:srgbClr val="0000FF"/>
                </a:solidFill>
              </a:rPr>
            </a:br>
            <a:r>
              <a:rPr lang="en-US" sz="1400" dirty="0">
                <a:solidFill>
                  <a:srgbClr val="0000FF"/>
                </a:solidFill>
              </a:rPr>
              <a:t>Jamaica</a:t>
            </a:r>
            <a:r>
              <a:rPr lang="en-US" sz="1400" dirty="0"/>
              <a:t/>
            </a:r>
            <a:br>
              <a:rPr lang="en-US" sz="1400" dirty="0"/>
            </a:br>
            <a:r>
              <a:rPr lang="en-US" sz="1400" dirty="0">
                <a:solidFill>
                  <a:srgbClr val="0000FF"/>
                </a:solidFill>
              </a:rPr>
              <a:t>Leeward Islands</a:t>
            </a:r>
            <a:br>
              <a:rPr lang="en-US" sz="1400" dirty="0">
                <a:solidFill>
                  <a:srgbClr val="0000FF"/>
                </a:solidFill>
              </a:rPr>
            </a:br>
            <a:r>
              <a:rPr lang="en-US" sz="1400" dirty="0">
                <a:solidFill>
                  <a:srgbClr val="0000FF"/>
                </a:solidFill>
              </a:rPr>
              <a:t>St. Lucia</a:t>
            </a:r>
            <a:br>
              <a:rPr lang="en-US" sz="1400" dirty="0">
                <a:solidFill>
                  <a:srgbClr val="0000FF"/>
                </a:solidFill>
              </a:rPr>
            </a:br>
            <a:r>
              <a:rPr lang="en-US" sz="1400" dirty="0">
                <a:solidFill>
                  <a:srgbClr val="0000FF"/>
                </a:solidFill>
              </a:rPr>
              <a:t>St. Vincent</a:t>
            </a:r>
            <a:br>
              <a:rPr lang="en-US" sz="1400" dirty="0">
                <a:solidFill>
                  <a:srgbClr val="0000FF"/>
                </a:solidFill>
              </a:rPr>
            </a:br>
            <a:r>
              <a:rPr lang="en-US" sz="1400" dirty="0">
                <a:solidFill>
                  <a:srgbClr val="0000FF"/>
                </a:solidFill>
              </a:rPr>
              <a:t>Trinidad and Tobago</a:t>
            </a:r>
          </a:p>
        </p:txBody>
      </p:sp>
      <p:sp>
        <p:nvSpPr>
          <p:cNvPr id="7" name="Content Placeholder 4"/>
          <p:cNvSpPr txBox="1">
            <a:spLocks/>
          </p:cNvSpPr>
          <p:nvPr/>
        </p:nvSpPr>
        <p:spPr>
          <a:xfrm>
            <a:off x="7086600" y="374073"/>
            <a:ext cx="1752600" cy="57150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400" b="1" u="sng" dirty="0" smtClean="0"/>
              <a:t>ASIA</a:t>
            </a:r>
            <a:r>
              <a:rPr lang="en-US" sz="1400" dirty="0" smtClean="0"/>
              <a:t/>
            </a:r>
            <a:br>
              <a:rPr lang="en-US" sz="1400" dirty="0" smtClean="0"/>
            </a:br>
            <a:r>
              <a:rPr lang="en-US" sz="1400" dirty="0" smtClean="0">
                <a:solidFill>
                  <a:srgbClr val="0000FF"/>
                </a:solidFill>
              </a:rPr>
              <a:t>Aden</a:t>
            </a:r>
            <a:r>
              <a:rPr lang="en-US" sz="1400" dirty="0" smtClean="0"/>
              <a:t/>
            </a:r>
            <a:br>
              <a:rPr lang="en-US" sz="1400" dirty="0" smtClean="0"/>
            </a:br>
            <a:r>
              <a:rPr lang="en-US" sz="1400" dirty="0" smtClean="0">
                <a:solidFill>
                  <a:srgbClr val="0000FF"/>
                </a:solidFill>
              </a:rPr>
              <a:t>Arabia</a:t>
            </a:r>
            <a:r>
              <a:rPr lang="en-US" sz="1400" dirty="0" smtClean="0"/>
              <a:t/>
            </a:r>
            <a:br>
              <a:rPr lang="en-US" sz="1400" dirty="0" smtClean="0"/>
            </a:br>
            <a:r>
              <a:rPr lang="en-US" sz="1400" dirty="0" smtClean="0">
                <a:solidFill>
                  <a:srgbClr val="0000FF"/>
                </a:solidFill>
              </a:rPr>
              <a:t>Burma</a:t>
            </a:r>
          </a:p>
          <a:p>
            <a:pPr marL="0" indent="0">
              <a:buNone/>
            </a:pPr>
            <a:r>
              <a:rPr lang="en-US" sz="1400" dirty="0" smtClean="0">
                <a:solidFill>
                  <a:srgbClr val="FF0066"/>
                </a:solidFill>
              </a:rPr>
              <a:t>Bahrein</a:t>
            </a:r>
            <a:br>
              <a:rPr lang="en-US" sz="1400" dirty="0" smtClean="0">
                <a:solidFill>
                  <a:srgbClr val="FF0066"/>
                </a:solidFill>
              </a:rPr>
            </a:br>
            <a:r>
              <a:rPr lang="en-US" sz="1400" dirty="0" smtClean="0">
                <a:solidFill>
                  <a:srgbClr val="FF0066"/>
                </a:solidFill>
              </a:rPr>
              <a:t>El Qatar</a:t>
            </a:r>
            <a:r>
              <a:rPr lang="en-US" sz="1400" dirty="0" smtClean="0"/>
              <a:t/>
            </a:r>
            <a:br>
              <a:rPr lang="en-US" sz="1400" dirty="0" smtClean="0"/>
            </a:br>
            <a:r>
              <a:rPr lang="en-US" sz="1400" dirty="0" smtClean="0">
                <a:solidFill>
                  <a:srgbClr val="FF0000"/>
                </a:solidFill>
              </a:rPr>
              <a:t>French Indo-China</a:t>
            </a:r>
          </a:p>
          <a:p>
            <a:pPr marL="0" indent="0">
              <a:buNone/>
            </a:pPr>
            <a:r>
              <a:rPr lang="en-US" sz="1400" dirty="0" smtClean="0">
                <a:solidFill>
                  <a:srgbClr val="0000FF"/>
                </a:solidFill>
              </a:rPr>
              <a:t>Kuwait</a:t>
            </a:r>
            <a:r>
              <a:rPr lang="en-US" sz="1400" dirty="0" smtClean="0"/>
              <a:t/>
            </a:r>
            <a:br>
              <a:rPr lang="en-US" sz="1400" dirty="0" smtClean="0"/>
            </a:br>
            <a:r>
              <a:rPr lang="en-US" sz="1400" dirty="0" smtClean="0">
                <a:solidFill>
                  <a:srgbClr val="FF0066"/>
                </a:solidFill>
              </a:rPr>
              <a:t>Trucial Oman</a:t>
            </a:r>
            <a:r>
              <a:rPr lang="en-US" sz="1400" dirty="0" smtClean="0"/>
              <a:t/>
            </a:r>
            <a:br>
              <a:rPr lang="en-US" sz="1400" dirty="0" smtClean="0"/>
            </a:br>
            <a:r>
              <a:rPr lang="en-US" sz="1400" dirty="0" smtClean="0">
                <a:solidFill>
                  <a:srgbClr val="0000FF"/>
                </a:solidFill>
              </a:rPr>
              <a:t>Ceylon</a:t>
            </a:r>
            <a:r>
              <a:rPr lang="en-US" sz="1400" dirty="0" smtClean="0"/>
              <a:t/>
            </a:r>
            <a:br>
              <a:rPr lang="en-US" sz="1400" dirty="0" smtClean="0"/>
            </a:br>
            <a:r>
              <a:rPr lang="en-US" sz="1400" dirty="0" smtClean="0"/>
              <a:t>China</a:t>
            </a:r>
            <a:br>
              <a:rPr lang="en-US" sz="1400" dirty="0" smtClean="0"/>
            </a:br>
            <a:r>
              <a:rPr lang="en-US" sz="1400" dirty="0" smtClean="0">
                <a:solidFill>
                  <a:srgbClr val="0000FF"/>
                </a:solidFill>
              </a:rPr>
              <a:t>India</a:t>
            </a:r>
            <a:r>
              <a:rPr lang="en-US" sz="1400" dirty="0" smtClean="0"/>
              <a:t/>
            </a:r>
            <a:br>
              <a:rPr lang="en-US" sz="1400" dirty="0" smtClean="0"/>
            </a:br>
            <a:r>
              <a:rPr lang="en-US" sz="1400" dirty="0" smtClean="0"/>
              <a:t>Japan</a:t>
            </a:r>
            <a:br>
              <a:rPr lang="en-US" sz="1400" dirty="0" smtClean="0"/>
            </a:br>
            <a:r>
              <a:rPr lang="en-US" sz="1400" dirty="0" smtClean="0">
                <a:solidFill>
                  <a:srgbClr val="0000FF"/>
                </a:solidFill>
              </a:rPr>
              <a:t>Oman</a:t>
            </a:r>
          </a:p>
          <a:p>
            <a:pPr marL="0" indent="0">
              <a:buNone/>
            </a:pPr>
            <a:r>
              <a:rPr lang="en-US" sz="1400" dirty="0" smtClean="0">
                <a:solidFill>
                  <a:srgbClr val="FF0066"/>
                </a:solidFill>
              </a:rPr>
              <a:t>Persia</a:t>
            </a:r>
            <a:r>
              <a:rPr lang="en-US" sz="1400" dirty="0" smtClean="0"/>
              <a:t/>
            </a:r>
            <a:br>
              <a:rPr lang="en-US" sz="1400" dirty="0" smtClean="0"/>
            </a:br>
            <a:r>
              <a:rPr lang="en-US" sz="1400" dirty="0" smtClean="0"/>
              <a:t>Siam</a:t>
            </a:r>
            <a:br>
              <a:rPr lang="en-US" sz="1400" dirty="0" smtClean="0"/>
            </a:br>
            <a:r>
              <a:rPr lang="en-US" sz="1400" dirty="0" smtClean="0">
                <a:solidFill>
                  <a:srgbClr val="0000FF"/>
                </a:solidFill>
              </a:rPr>
              <a:t>Singapore</a:t>
            </a:r>
            <a:r>
              <a:rPr lang="en-US" sz="1400" dirty="0" smtClean="0"/>
              <a:t/>
            </a:r>
            <a:br>
              <a:rPr lang="en-US" sz="1400" dirty="0" smtClean="0"/>
            </a:br>
            <a:r>
              <a:rPr lang="en-US" sz="1400" dirty="0" smtClean="0"/>
              <a:t>Transcaucasia</a:t>
            </a:r>
            <a:br>
              <a:rPr lang="en-US" sz="1400" dirty="0" smtClean="0"/>
            </a:br>
            <a:endParaRPr lang="en-US" sz="1400" dirty="0"/>
          </a:p>
        </p:txBody>
      </p:sp>
      <p:sp>
        <p:nvSpPr>
          <p:cNvPr id="8" name="Content Placeholder 4"/>
          <p:cNvSpPr txBox="1">
            <a:spLocks/>
          </p:cNvSpPr>
          <p:nvPr/>
        </p:nvSpPr>
        <p:spPr>
          <a:xfrm>
            <a:off x="2902527" y="609600"/>
            <a:ext cx="2057400" cy="57150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400" dirty="0" smtClean="0">
                <a:solidFill>
                  <a:schemeClr val="accent2"/>
                </a:solidFill>
              </a:rPr>
              <a:t>Italian Somaliland</a:t>
            </a:r>
            <a:r>
              <a:rPr lang="en-US" sz="1400" dirty="0" smtClean="0"/>
              <a:t/>
            </a:r>
            <a:br>
              <a:rPr lang="en-US" sz="1400" dirty="0" smtClean="0"/>
            </a:br>
            <a:r>
              <a:rPr lang="en-US" sz="1400" dirty="0" smtClean="0"/>
              <a:t>Liberia</a:t>
            </a:r>
            <a:br>
              <a:rPr lang="en-US" sz="1400" dirty="0" smtClean="0"/>
            </a:br>
            <a:r>
              <a:rPr lang="en-US" sz="1400" dirty="0" smtClean="0">
                <a:solidFill>
                  <a:srgbClr val="FF0000"/>
                </a:solidFill>
              </a:rPr>
              <a:t>Madagascar</a:t>
            </a:r>
            <a:br>
              <a:rPr lang="en-US" sz="1400" dirty="0" smtClean="0">
                <a:solidFill>
                  <a:srgbClr val="FF0000"/>
                </a:solidFill>
              </a:rPr>
            </a:br>
            <a:r>
              <a:rPr lang="en-US" sz="1400" dirty="0" smtClean="0">
                <a:solidFill>
                  <a:srgbClr val="FF0000"/>
                </a:solidFill>
              </a:rPr>
              <a:t>Morocco</a:t>
            </a:r>
            <a:r>
              <a:rPr lang="en-US" sz="1400" dirty="0" smtClean="0"/>
              <a:t/>
            </a:r>
            <a:br>
              <a:rPr lang="en-US" sz="1400" dirty="0" smtClean="0"/>
            </a:br>
            <a:r>
              <a:rPr lang="en-US" sz="1400" dirty="0" smtClean="0">
                <a:solidFill>
                  <a:srgbClr val="FFFF00"/>
                </a:solidFill>
              </a:rPr>
              <a:t>Portuguese East Africa (Mozambique)</a:t>
            </a:r>
            <a:r>
              <a:rPr lang="en-US" sz="1400" dirty="0" smtClean="0"/>
              <a:t/>
            </a:r>
            <a:br>
              <a:rPr lang="en-US" sz="1400" dirty="0" smtClean="0"/>
            </a:br>
            <a:r>
              <a:rPr lang="en-US" sz="1400" dirty="0" smtClean="0">
                <a:solidFill>
                  <a:srgbClr val="0000FF"/>
                </a:solidFill>
              </a:rPr>
              <a:t>Nigeria</a:t>
            </a:r>
            <a:br>
              <a:rPr lang="en-US" sz="1400" dirty="0" smtClean="0">
                <a:solidFill>
                  <a:srgbClr val="0000FF"/>
                </a:solidFill>
              </a:rPr>
            </a:br>
            <a:r>
              <a:rPr lang="en-US" sz="1400" dirty="0" smtClean="0">
                <a:solidFill>
                  <a:srgbClr val="0000FF"/>
                </a:solidFill>
              </a:rPr>
              <a:t>Northern Rhodesia</a:t>
            </a:r>
            <a:r>
              <a:rPr lang="en-US" sz="1400" dirty="0" smtClean="0"/>
              <a:t/>
            </a:r>
            <a:br>
              <a:rPr lang="en-US" sz="1400" dirty="0" smtClean="0"/>
            </a:br>
            <a:r>
              <a:rPr lang="en-US" sz="1400" dirty="0" smtClean="0">
                <a:solidFill>
                  <a:srgbClr val="0000FF"/>
                </a:solidFill>
              </a:rPr>
              <a:t>Nyasaland</a:t>
            </a:r>
            <a:br>
              <a:rPr lang="en-US" sz="1400" dirty="0" smtClean="0">
                <a:solidFill>
                  <a:srgbClr val="0000FF"/>
                </a:solidFill>
              </a:rPr>
            </a:br>
            <a:r>
              <a:rPr lang="en-US" sz="1400" dirty="0" smtClean="0">
                <a:solidFill>
                  <a:srgbClr val="0000FF"/>
                </a:solidFill>
              </a:rPr>
              <a:t>Sierra Leone</a:t>
            </a:r>
            <a:r>
              <a:rPr lang="en-US" sz="1400" dirty="0" smtClean="0"/>
              <a:t/>
            </a:r>
            <a:br>
              <a:rPr lang="en-US" sz="1400" dirty="0" smtClean="0"/>
            </a:br>
            <a:r>
              <a:rPr lang="en-US" sz="1400" dirty="0" smtClean="0">
                <a:solidFill>
                  <a:srgbClr val="0000FF"/>
                </a:solidFill>
              </a:rPr>
              <a:t>South Africa</a:t>
            </a:r>
            <a:r>
              <a:rPr lang="en-US" sz="1400" dirty="0" smtClean="0"/>
              <a:t/>
            </a:r>
            <a:br>
              <a:rPr lang="en-US" sz="1400" dirty="0" smtClean="0"/>
            </a:br>
            <a:r>
              <a:rPr lang="en-US" sz="1400" dirty="0" smtClean="0">
                <a:solidFill>
                  <a:schemeClr val="bg1"/>
                </a:solidFill>
              </a:rPr>
              <a:t>South West Africa (Namibia)</a:t>
            </a:r>
            <a:br>
              <a:rPr lang="en-US" sz="1400" dirty="0" smtClean="0">
                <a:solidFill>
                  <a:schemeClr val="bg1"/>
                </a:solidFill>
              </a:rPr>
            </a:br>
            <a:r>
              <a:rPr lang="en-US" sz="1400" dirty="0" smtClean="0">
                <a:solidFill>
                  <a:srgbClr val="0000FF"/>
                </a:solidFill>
              </a:rPr>
              <a:t>Southern Rhodesia</a:t>
            </a:r>
            <a:r>
              <a:rPr lang="en-US" sz="1400" dirty="0" smtClean="0"/>
              <a:t/>
            </a:r>
            <a:br>
              <a:rPr lang="en-US" sz="1400" dirty="0" smtClean="0"/>
            </a:br>
            <a:r>
              <a:rPr lang="en-US" sz="1400" dirty="0" smtClean="0">
                <a:solidFill>
                  <a:schemeClr val="bg1"/>
                </a:solidFill>
              </a:rPr>
              <a:t>Togoland</a:t>
            </a:r>
            <a:r>
              <a:rPr lang="en-US" sz="1400" dirty="0" smtClean="0"/>
              <a:t/>
            </a:r>
            <a:br>
              <a:rPr lang="en-US" sz="1400" dirty="0" smtClean="0"/>
            </a:br>
            <a:r>
              <a:rPr lang="en-US" sz="1400" dirty="0" smtClean="0">
                <a:solidFill>
                  <a:schemeClr val="accent2"/>
                </a:solidFill>
              </a:rPr>
              <a:t>Tripoli</a:t>
            </a:r>
            <a:r>
              <a:rPr lang="en-US" sz="1400" dirty="0" smtClean="0"/>
              <a:t/>
            </a:r>
            <a:br>
              <a:rPr lang="en-US" sz="1400" dirty="0" smtClean="0"/>
            </a:br>
            <a:r>
              <a:rPr lang="en-US" sz="1400" dirty="0" smtClean="0">
                <a:solidFill>
                  <a:srgbClr val="FF0000"/>
                </a:solidFill>
              </a:rPr>
              <a:t>Tunisia</a:t>
            </a:r>
            <a:r>
              <a:rPr lang="en-US" sz="1400" dirty="0" smtClean="0"/>
              <a:t/>
            </a:r>
            <a:br>
              <a:rPr lang="en-US" sz="1400" dirty="0" smtClean="0"/>
            </a:br>
            <a:r>
              <a:rPr lang="en-US" sz="1400" dirty="0" smtClean="0">
                <a:solidFill>
                  <a:srgbClr val="0000FF"/>
                </a:solidFill>
              </a:rPr>
              <a:t>Uganda and Zanzibar</a:t>
            </a:r>
            <a:r>
              <a:rPr lang="en-US" sz="1400" dirty="0" smtClean="0"/>
              <a:t/>
            </a:r>
            <a:br>
              <a:rPr lang="en-US" sz="1400" dirty="0" smtClean="0"/>
            </a:br>
            <a:endParaRPr lang="en-US" sz="1400" dirty="0"/>
          </a:p>
        </p:txBody>
      </p:sp>
    </p:spTree>
    <p:extLst>
      <p:ext uri="{BB962C8B-B14F-4D97-AF65-F5344CB8AC3E}">
        <p14:creationId xmlns:p14="http://schemas.microsoft.com/office/powerpoint/2010/main" val="368545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81000"/>
            <a:ext cx="3581400" cy="6248400"/>
          </a:xfrm>
        </p:spPr>
        <p:txBody>
          <a:bodyPr>
            <a:normAutofit fontScale="47500" lnSpcReduction="20000"/>
          </a:bodyPr>
          <a:lstStyle/>
          <a:p>
            <a:pPr marL="0" indent="0">
              <a:buNone/>
            </a:pPr>
            <a:r>
              <a:rPr lang="en-US" sz="2900" b="1" u="sng" dirty="0" smtClean="0"/>
              <a:t>AUSTRIALASIA &amp; PACIFIC ISLANDS</a:t>
            </a:r>
            <a:r>
              <a:rPr lang="en-US" sz="2900" dirty="0"/>
              <a:t/>
            </a:r>
            <a:br>
              <a:rPr lang="en-US" sz="2900" dirty="0"/>
            </a:br>
            <a:r>
              <a:rPr lang="en-US" sz="2900" dirty="0">
                <a:solidFill>
                  <a:srgbClr val="0000FF"/>
                </a:solidFill>
              </a:rPr>
              <a:t>Antipodes</a:t>
            </a:r>
            <a:br>
              <a:rPr lang="en-US" sz="2900" dirty="0">
                <a:solidFill>
                  <a:srgbClr val="0000FF"/>
                </a:solidFill>
              </a:rPr>
            </a:br>
            <a:r>
              <a:rPr lang="en-US" sz="2900" dirty="0">
                <a:solidFill>
                  <a:srgbClr val="0000FF"/>
                </a:solidFill>
              </a:rPr>
              <a:t>Auckland</a:t>
            </a:r>
            <a:br>
              <a:rPr lang="en-US" sz="2900" dirty="0">
                <a:solidFill>
                  <a:srgbClr val="0000FF"/>
                </a:solidFill>
              </a:rPr>
            </a:br>
            <a:r>
              <a:rPr lang="en-US" sz="2900" dirty="0">
                <a:solidFill>
                  <a:srgbClr val="FF0000"/>
                </a:solidFill>
              </a:rPr>
              <a:t>Austral Islands</a:t>
            </a:r>
            <a:br>
              <a:rPr lang="en-US" sz="2900" dirty="0">
                <a:solidFill>
                  <a:srgbClr val="FF0000"/>
                </a:solidFill>
              </a:rPr>
            </a:br>
            <a:r>
              <a:rPr lang="en-US" sz="2900" dirty="0">
                <a:solidFill>
                  <a:srgbClr val="0000FF"/>
                </a:solidFill>
              </a:rPr>
              <a:t>Australia</a:t>
            </a:r>
            <a:br>
              <a:rPr lang="en-US" sz="2900" dirty="0">
                <a:solidFill>
                  <a:srgbClr val="0000FF"/>
                </a:solidFill>
              </a:rPr>
            </a:br>
            <a:r>
              <a:rPr lang="en-US" sz="2900" dirty="0">
                <a:solidFill>
                  <a:schemeClr val="bg1"/>
                </a:solidFill>
              </a:rPr>
              <a:t>Bismarck </a:t>
            </a:r>
            <a:r>
              <a:rPr lang="en-US" sz="2900" dirty="0" smtClean="0">
                <a:solidFill>
                  <a:schemeClr val="bg1"/>
                </a:solidFill>
              </a:rPr>
              <a:t>Archipelgeo</a:t>
            </a:r>
            <a:r>
              <a:rPr lang="en-US" sz="2900" dirty="0" smtClean="0">
                <a:solidFill>
                  <a:srgbClr val="0000FF"/>
                </a:solidFill>
              </a:rPr>
              <a:t/>
            </a:r>
            <a:br>
              <a:rPr lang="en-US" sz="2900" dirty="0" smtClean="0">
                <a:solidFill>
                  <a:srgbClr val="0000FF"/>
                </a:solidFill>
              </a:rPr>
            </a:br>
            <a:r>
              <a:rPr lang="en-US" sz="2900" dirty="0" smtClean="0">
                <a:solidFill>
                  <a:srgbClr val="0000FF"/>
                </a:solidFill>
              </a:rPr>
              <a:t>Borneo</a:t>
            </a:r>
          </a:p>
          <a:p>
            <a:pPr marL="0" indent="0">
              <a:buNone/>
            </a:pPr>
            <a:r>
              <a:rPr lang="en-US" sz="2900" dirty="0" smtClean="0">
                <a:solidFill>
                  <a:srgbClr val="0000FF"/>
                </a:solidFill>
              </a:rPr>
              <a:t>Bounty</a:t>
            </a:r>
            <a:r>
              <a:rPr lang="en-US" sz="2900" dirty="0">
                <a:solidFill>
                  <a:srgbClr val="0000FF"/>
                </a:solidFill>
              </a:rPr>
              <a:t/>
            </a:r>
            <a:br>
              <a:rPr lang="en-US" sz="2900" dirty="0">
                <a:solidFill>
                  <a:srgbClr val="0000FF"/>
                </a:solidFill>
              </a:rPr>
            </a:br>
            <a:r>
              <a:rPr lang="en-US" sz="2900" dirty="0">
                <a:solidFill>
                  <a:srgbClr val="0000FF"/>
                </a:solidFill>
              </a:rPr>
              <a:t>Campbell</a:t>
            </a:r>
            <a:br>
              <a:rPr lang="en-US" sz="2900" dirty="0">
                <a:solidFill>
                  <a:srgbClr val="0000FF"/>
                </a:solidFill>
              </a:rPr>
            </a:br>
            <a:r>
              <a:rPr lang="en-US" sz="2900" dirty="0">
                <a:solidFill>
                  <a:schemeClr val="bg1"/>
                </a:solidFill>
              </a:rPr>
              <a:t>Carolina Islands</a:t>
            </a:r>
            <a:r>
              <a:rPr lang="en-US" sz="2900" dirty="0">
                <a:solidFill>
                  <a:srgbClr val="0000FF"/>
                </a:solidFill>
              </a:rPr>
              <a:t/>
            </a:r>
            <a:br>
              <a:rPr lang="en-US" sz="2900" dirty="0">
                <a:solidFill>
                  <a:srgbClr val="0000FF"/>
                </a:solidFill>
              </a:rPr>
            </a:br>
            <a:r>
              <a:rPr lang="en-US" sz="2900" dirty="0">
                <a:solidFill>
                  <a:srgbClr val="0000FF"/>
                </a:solidFill>
              </a:rPr>
              <a:t>Chatham Islands</a:t>
            </a:r>
            <a:br>
              <a:rPr lang="en-US" sz="2900" dirty="0">
                <a:solidFill>
                  <a:srgbClr val="0000FF"/>
                </a:solidFill>
              </a:rPr>
            </a:br>
            <a:r>
              <a:rPr lang="en-US" sz="2900" dirty="0">
                <a:solidFill>
                  <a:srgbClr val="0000FF"/>
                </a:solidFill>
              </a:rPr>
              <a:t>Christmas</a:t>
            </a:r>
            <a:br>
              <a:rPr lang="en-US" sz="2900" dirty="0">
                <a:solidFill>
                  <a:srgbClr val="0000FF"/>
                </a:solidFill>
              </a:rPr>
            </a:br>
            <a:r>
              <a:rPr lang="en-US" sz="2900" dirty="0">
                <a:solidFill>
                  <a:srgbClr val="0000FF"/>
                </a:solidFill>
              </a:rPr>
              <a:t>Cook Islands</a:t>
            </a:r>
            <a:br>
              <a:rPr lang="en-US" sz="2900" dirty="0">
                <a:solidFill>
                  <a:srgbClr val="0000FF"/>
                </a:solidFill>
              </a:rPr>
            </a:br>
            <a:r>
              <a:rPr lang="en-US" sz="2900" dirty="0">
                <a:solidFill>
                  <a:srgbClr val="0000FF"/>
                </a:solidFill>
              </a:rPr>
              <a:t>Ducie</a:t>
            </a:r>
            <a:br>
              <a:rPr lang="en-US" sz="2900" dirty="0">
                <a:solidFill>
                  <a:srgbClr val="0000FF"/>
                </a:solidFill>
              </a:rPr>
            </a:br>
            <a:r>
              <a:rPr lang="en-US" sz="2900" dirty="0">
                <a:solidFill>
                  <a:srgbClr val="0000FF"/>
                </a:solidFill>
              </a:rPr>
              <a:t>Elice Islands</a:t>
            </a:r>
            <a:br>
              <a:rPr lang="en-US" sz="2900" dirty="0">
                <a:solidFill>
                  <a:srgbClr val="0000FF"/>
                </a:solidFill>
              </a:rPr>
            </a:br>
            <a:r>
              <a:rPr lang="en-US" sz="2900" dirty="0">
                <a:solidFill>
                  <a:srgbClr val="0000FF"/>
                </a:solidFill>
              </a:rPr>
              <a:t>Fanning</a:t>
            </a:r>
            <a:br>
              <a:rPr lang="en-US" sz="2900" dirty="0">
                <a:solidFill>
                  <a:srgbClr val="0000FF"/>
                </a:solidFill>
              </a:rPr>
            </a:br>
            <a:r>
              <a:rPr lang="en-US" sz="2900" dirty="0">
                <a:solidFill>
                  <a:srgbClr val="0000FF"/>
                </a:solidFill>
              </a:rPr>
              <a:t>Flint</a:t>
            </a:r>
            <a:br>
              <a:rPr lang="en-US" sz="2900" dirty="0">
                <a:solidFill>
                  <a:srgbClr val="0000FF"/>
                </a:solidFill>
              </a:rPr>
            </a:br>
            <a:r>
              <a:rPr lang="en-US" sz="2900" dirty="0">
                <a:solidFill>
                  <a:srgbClr val="0000FF"/>
                </a:solidFill>
              </a:rPr>
              <a:t>Fiji Islands</a:t>
            </a:r>
            <a:br>
              <a:rPr lang="en-US" sz="2900" dirty="0">
                <a:solidFill>
                  <a:srgbClr val="0000FF"/>
                </a:solidFill>
              </a:rPr>
            </a:br>
            <a:r>
              <a:rPr lang="en-US" sz="2900" dirty="0">
                <a:solidFill>
                  <a:srgbClr val="0000FF"/>
                </a:solidFill>
              </a:rPr>
              <a:t>Gilbert Islands</a:t>
            </a:r>
            <a:br>
              <a:rPr lang="en-US" sz="2900" dirty="0">
                <a:solidFill>
                  <a:srgbClr val="0000FF"/>
                </a:solidFill>
              </a:rPr>
            </a:br>
            <a:r>
              <a:rPr lang="en-US" sz="2900" dirty="0">
                <a:solidFill>
                  <a:srgbClr val="0000FF"/>
                </a:solidFill>
              </a:rPr>
              <a:t>Kermadec Islands</a:t>
            </a:r>
            <a:br>
              <a:rPr lang="en-US" sz="2900" dirty="0">
                <a:solidFill>
                  <a:srgbClr val="0000FF"/>
                </a:solidFill>
              </a:rPr>
            </a:br>
            <a:r>
              <a:rPr lang="en-US" sz="2900" dirty="0">
                <a:solidFill>
                  <a:srgbClr val="0000FF"/>
                </a:solidFill>
              </a:rPr>
              <a:t>Macquarie</a:t>
            </a:r>
            <a:br>
              <a:rPr lang="en-US" sz="2900" dirty="0">
                <a:solidFill>
                  <a:srgbClr val="0000FF"/>
                </a:solidFill>
              </a:rPr>
            </a:br>
            <a:r>
              <a:rPr lang="en-US" sz="2900" dirty="0">
                <a:solidFill>
                  <a:srgbClr val="0000FF"/>
                </a:solidFill>
              </a:rPr>
              <a:t>Malden</a:t>
            </a:r>
            <a:br>
              <a:rPr lang="en-US" sz="2900" dirty="0">
                <a:solidFill>
                  <a:srgbClr val="0000FF"/>
                </a:solidFill>
              </a:rPr>
            </a:br>
            <a:r>
              <a:rPr lang="en-US" sz="2900" dirty="0">
                <a:solidFill>
                  <a:schemeClr val="bg1"/>
                </a:solidFill>
              </a:rPr>
              <a:t>Mariana Islands</a:t>
            </a:r>
            <a:r>
              <a:rPr lang="en-US" sz="2900" dirty="0"/>
              <a:t/>
            </a:r>
            <a:br>
              <a:rPr lang="en-US" sz="2900" dirty="0"/>
            </a:br>
            <a:r>
              <a:rPr lang="en-US" sz="2900" dirty="0">
                <a:solidFill>
                  <a:srgbClr val="FF0000"/>
                </a:solidFill>
              </a:rPr>
              <a:t>Marquesas Islands</a:t>
            </a:r>
            <a:r>
              <a:rPr lang="en-US" sz="2900" dirty="0"/>
              <a:t/>
            </a:r>
            <a:br>
              <a:rPr lang="en-US" sz="2900" dirty="0"/>
            </a:br>
            <a:r>
              <a:rPr lang="en-US" sz="2900" dirty="0">
                <a:solidFill>
                  <a:schemeClr val="bg1"/>
                </a:solidFill>
              </a:rPr>
              <a:t>Marshal Islands</a:t>
            </a:r>
            <a:r>
              <a:rPr lang="en-US" sz="2900" dirty="0">
                <a:solidFill>
                  <a:srgbClr val="0000FF"/>
                </a:solidFill>
              </a:rPr>
              <a:t/>
            </a:r>
            <a:br>
              <a:rPr lang="en-US" sz="2900" dirty="0">
                <a:solidFill>
                  <a:srgbClr val="0000FF"/>
                </a:solidFill>
              </a:rPr>
            </a:br>
            <a:r>
              <a:rPr lang="en-US" sz="2900" dirty="0">
                <a:solidFill>
                  <a:srgbClr val="0000FF"/>
                </a:solidFill>
              </a:rPr>
              <a:t>New Guinea</a:t>
            </a:r>
            <a:br>
              <a:rPr lang="en-US" sz="2900" dirty="0">
                <a:solidFill>
                  <a:srgbClr val="0000FF"/>
                </a:solidFill>
              </a:rPr>
            </a:br>
            <a:r>
              <a:rPr lang="en-US" sz="2900" dirty="0">
                <a:solidFill>
                  <a:srgbClr val="FF0000"/>
                </a:solidFill>
              </a:rPr>
              <a:t>New Caledonia</a:t>
            </a:r>
            <a:r>
              <a:rPr lang="en-US" sz="2900" dirty="0"/>
              <a:t/>
            </a:r>
            <a:br>
              <a:rPr lang="en-US" sz="2900" dirty="0"/>
            </a:br>
            <a:r>
              <a:rPr lang="en-US" sz="2900" dirty="0">
                <a:solidFill>
                  <a:srgbClr val="FF0000"/>
                </a:solidFill>
              </a:rPr>
              <a:t>New Hebrides</a:t>
            </a:r>
            <a:r>
              <a:rPr lang="en-US" sz="2900" dirty="0">
                <a:solidFill>
                  <a:srgbClr val="0000FF"/>
                </a:solidFill>
              </a:rPr>
              <a:t/>
            </a:r>
            <a:br>
              <a:rPr lang="en-US" sz="2900" dirty="0">
                <a:solidFill>
                  <a:srgbClr val="0000FF"/>
                </a:solidFill>
              </a:rPr>
            </a:br>
            <a:r>
              <a:rPr lang="en-US" sz="2900" dirty="0">
                <a:solidFill>
                  <a:srgbClr val="0000FF"/>
                </a:solidFill>
              </a:rPr>
              <a:t>New Zealand</a:t>
            </a:r>
            <a:br>
              <a:rPr lang="en-US" sz="2900" dirty="0">
                <a:solidFill>
                  <a:srgbClr val="0000FF"/>
                </a:solidFill>
              </a:rPr>
            </a:br>
            <a:r>
              <a:rPr lang="en-US" sz="2900" dirty="0">
                <a:solidFill>
                  <a:srgbClr val="0000FF"/>
                </a:solidFill>
              </a:rPr>
              <a:t>Norfolk</a:t>
            </a:r>
            <a:br>
              <a:rPr lang="en-US" sz="2900" dirty="0">
                <a:solidFill>
                  <a:srgbClr val="0000FF"/>
                </a:solidFill>
              </a:rPr>
            </a:br>
            <a:r>
              <a:rPr lang="en-US" sz="2900" dirty="0" smtClean="0">
                <a:solidFill>
                  <a:schemeClr val="bg1"/>
                </a:solidFill>
              </a:rPr>
              <a:t>Palau Islands</a:t>
            </a:r>
            <a:r>
              <a:rPr lang="en-US" sz="2900" dirty="0" smtClean="0">
                <a:solidFill>
                  <a:srgbClr val="0000FF"/>
                </a:solidFill>
              </a:rPr>
              <a:t/>
            </a:r>
            <a:br>
              <a:rPr lang="en-US" sz="2900" dirty="0" smtClean="0">
                <a:solidFill>
                  <a:srgbClr val="0000FF"/>
                </a:solidFill>
              </a:rPr>
            </a:br>
            <a:r>
              <a:rPr lang="en-US" sz="2900" dirty="0" smtClean="0">
                <a:solidFill>
                  <a:srgbClr val="0000FF"/>
                </a:solidFill>
              </a:rPr>
              <a:t>Palmyra</a:t>
            </a:r>
            <a:br>
              <a:rPr lang="en-US" sz="2900" dirty="0" smtClean="0">
                <a:solidFill>
                  <a:srgbClr val="0000FF"/>
                </a:solidFill>
              </a:rPr>
            </a:br>
            <a:r>
              <a:rPr lang="en-US" sz="2900" dirty="0" smtClean="0">
                <a:solidFill>
                  <a:srgbClr val="FF0000"/>
                </a:solidFill>
              </a:rPr>
              <a:t>Paumoto Islands</a:t>
            </a:r>
            <a:r>
              <a:rPr lang="en-US" sz="2900" dirty="0" smtClean="0">
                <a:solidFill>
                  <a:srgbClr val="0000FF"/>
                </a:solidFill>
              </a:rPr>
              <a:t/>
            </a:r>
            <a:br>
              <a:rPr lang="en-US" sz="2900" dirty="0" smtClean="0">
                <a:solidFill>
                  <a:srgbClr val="0000FF"/>
                </a:solidFill>
              </a:rPr>
            </a:br>
            <a:r>
              <a:rPr lang="en-US" sz="2900" dirty="0" smtClean="0">
                <a:solidFill>
                  <a:srgbClr val="0000FF"/>
                </a:solidFill>
              </a:rPr>
              <a:t>Pitcairn</a:t>
            </a:r>
            <a:endParaRPr lang="en-US" dirty="0">
              <a:solidFill>
                <a:srgbClr val="0000FF"/>
              </a:solidFill>
            </a:endParaRPr>
          </a:p>
        </p:txBody>
      </p:sp>
      <p:sp>
        <p:nvSpPr>
          <p:cNvPr id="4" name="Content Placeholder 3"/>
          <p:cNvSpPr>
            <a:spLocks noGrp="1"/>
          </p:cNvSpPr>
          <p:nvPr>
            <p:ph sz="half" idx="2"/>
          </p:nvPr>
        </p:nvSpPr>
        <p:spPr>
          <a:xfrm>
            <a:off x="4343400" y="304800"/>
            <a:ext cx="2209800" cy="6172200"/>
          </a:xfrm>
        </p:spPr>
        <p:txBody>
          <a:bodyPr>
            <a:noAutofit/>
          </a:bodyPr>
          <a:lstStyle/>
          <a:p>
            <a:pPr marL="0" indent="0">
              <a:buNone/>
            </a:pPr>
            <a:r>
              <a:rPr lang="en-US" sz="1400" b="1" u="sng" dirty="0" smtClean="0"/>
              <a:t>EUROPE</a:t>
            </a:r>
            <a:r>
              <a:rPr lang="en-US" sz="1400" dirty="0"/>
              <a:t/>
            </a:r>
            <a:br>
              <a:rPr lang="en-US" sz="1400" dirty="0"/>
            </a:br>
            <a:r>
              <a:rPr lang="en-US" sz="1400" dirty="0"/>
              <a:t>Albania</a:t>
            </a:r>
            <a:br>
              <a:rPr lang="en-US" sz="1400" dirty="0"/>
            </a:br>
            <a:r>
              <a:rPr lang="en-US" sz="1400" dirty="0">
                <a:solidFill>
                  <a:srgbClr val="C00000"/>
                </a:solidFill>
              </a:rPr>
              <a:t>Austria-Hungary</a:t>
            </a:r>
            <a:r>
              <a:rPr lang="en-US" sz="1400" dirty="0"/>
              <a:t/>
            </a:r>
            <a:br>
              <a:rPr lang="en-US" sz="1400" dirty="0"/>
            </a:br>
            <a:r>
              <a:rPr lang="en-US" sz="1400" dirty="0">
                <a:solidFill>
                  <a:srgbClr val="00FF00"/>
                </a:solidFill>
              </a:rPr>
              <a:t>Belgium</a:t>
            </a:r>
            <a:r>
              <a:rPr lang="en-US" sz="1400" dirty="0"/>
              <a:t/>
            </a:r>
            <a:br>
              <a:rPr lang="en-US" sz="1400" dirty="0"/>
            </a:br>
            <a:r>
              <a:rPr lang="en-US" sz="1400" dirty="0"/>
              <a:t>Bulgaria</a:t>
            </a:r>
            <a:br>
              <a:rPr lang="en-US" sz="1400" dirty="0"/>
            </a:br>
            <a:r>
              <a:rPr lang="en-US" sz="1400" dirty="0" smtClean="0">
                <a:solidFill>
                  <a:srgbClr val="0000FF"/>
                </a:solidFill>
              </a:rPr>
              <a:t>Cyprus</a:t>
            </a:r>
          </a:p>
          <a:p>
            <a:pPr marL="0" indent="0">
              <a:buNone/>
            </a:pPr>
            <a:r>
              <a:rPr lang="en-US" sz="1400" dirty="0" smtClean="0">
                <a:solidFill>
                  <a:srgbClr val="C00000"/>
                </a:solidFill>
              </a:rPr>
              <a:t>Czechoslovakia</a:t>
            </a:r>
            <a:r>
              <a:rPr lang="en-US" sz="1400" dirty="0"/>
              <a:t/>
            </a:r>
            <a:br>
              <a:rPr lang="en-US" sz="1400" dirty="0"/>
            </a:br>
            <a:r>
              <a:rPr lang="en-US" sz="1400" dirty="0">
                <a:solidFill>
                  <a:srgbClr val="7030A0"/>
                </a:solidFill>
              </a:rPr>
              <a:t>Estonia</a:t>
            </a:r>
            <a:r>
              <a:rPr lang="en-US" sz="1400" dirty="0"/>
              <a:t/>
            </a:r>
            <a:br>
              <a:rPr lang="en-US" sz="1400" dirty="0"/>
            </a:br>
            <a:r>
              <a:rPr lang="en-US" sz="1400" dirty="0">
                <a:solidFill>
                  <a:srgbClr val="7030A0"/>
                </a:solidFill>
              </a:rPr>
              <a:t>Finland</a:t>
            </a:r>
            <a:r>
              <a:rPr lang="en-US" sz="1400" dirty="0"/>
              <a:t/>
            </a:r>
            <a:br>
              <a:rPr lang="en-US" sz="1400" dirty="0"/>
            </a:br>
            <a:r>
              <a:rPr lang="en-US" sz="1400" dirty="0">
                <a:solidFill>
                  <a:srgbClr val="FF0000"/>
                </a:solidFill>
              </a:rPr>
              <a:t>France</a:t>
            </a:r>
            <a:r>
              <a:rPr lang="en-US" sz="1400" dirty="0"/>
              <a:t/>
            </a:r>
            <a:br>
              <a:rPr lang="en-US" sz="1400" dirty="0"/>
            </a:br>
            <a:r>
              <a:rPr lang="en-US" sz="1400" dirty="0">
                <a:solidFill>
                  <a:srgbClr val="0000FF"/>
                </a:solidFill>
              </a:rPr>
              <a:t>Great Britain</a:t>
            </a:r>
            <a:br>
              <a:rPr lang="en-US" sz="1400" dirty="0">
                <a:solidFill>
                  <a:srgbClr val="0000FF"/>
                </a:solidFill>
              </a:rPr>
            </a:br>
            <a:r>
              <a:rPr lang="en-US" sz="1400" dirty="0">
                <a:solidFill>
                  <a:schemeClr val="bg1"/>
                </a:solidFill>
              </a:rPr>
              <a:t>Germany</a:t>
            </a:r>
            <a:r>
              <a:rPr lang="en-US" sz="1400" dirty="0"/>
              <a:t/>
            </a:r>
            <a:br>
              <a:rPr lang="en-US" sz="1400" dirty="0"/>
            </a:br>
            <a:r>
              <a:rPr lang="en-US" sz="1400" dirty="0"/>
              <a:t>Greece</a:t>
            </a:r>
            <a:br>
              <a:rPr lang="en-US" sz="1400" dirty="0"/>
            </a:br>
            <a:r>
              <a:rPr lang="en-US" sz="1400" dirty="0">
                <a:solidFill>
                  <a:schemeClr val="accent2"/>
                </a:solidFill>
              </a:rPr>
              <a:t>Italy</a:t>
            </a:r>
            <a:r>
              <a:rPr lang="en-US" sz="1400" dirty="0"/>
              <a:t/>
            </a:r>
            <a:br>
              <a:rPr lang="en-US" sz="1400" dirty="0"/>
            </a:br>
            <a:r>
              <a:rPr lang="en-US" sz="1400" dirty="0">
                <a:solidFill>
                  <a:srgbClr val="7030A0"/>
                </a:solidFill>
              </a:rPr>
              <a:t>Latvia</a:t>
            </a:r>
            <a:r>
              <a:rPr lang="en-US" sz="1400" dirty="0"/>
              <a:t/>
            </a:r>
            <a:br>
              <a:rPr lang="en-US" sz="1400" dirty="0"/>
            </a:br>
            <a:r>
              <a:rPr lang="en-US" sz="1400" dirty="0">
                <a:solidFill>
                  <a:schemeClr val="bg1"/>
                </a:solidFill>
              </a:rPr>
              <a:t>Lithuania</a:t>
            </a:r>
            <a:r>
              <a:rPr lang="en-US" sz="1400" dirty="0"/>
              <a:t/>
            </a:r>
            <a:br>
              <a:rPr lang="en-US" sz="1400" dirty="0"/>
            </a:br>
            <a:r>
              <a:rPr lang="en-US" sz="1400" dirty="0"/>
              <a:t>Luxembourg</a:t>
            </a:r>
            <a:br>
              <a:rPr lang="en-US" sz="1400" dirty="0"/>
            </a:br>
            <a:r>
              <a:rPr lang="en-US" sz="1400" dirty="0">
                <a:solidFill>
                  <a:srgbClr val="0000FF"/>
                </a:solidFill>
              </a:rPr>
              <a:t>Malta</a:t>
            </a:r>
            <a:r>
              <a:rPr lang="en-US" sz="1400" dirty="0"/>
              <a:t/>
            </a:r>
            <a:br>
              <a:rPr lang="en-US" sz="1400" dirty="0"/>
            </a:br>
            <a:r>
              <a:rPr lang="en-US" sz="1400" dirty="0"/>
              <a:t>Montenegro</a:t>
            </a:r>
            <a:br>
              <a:rPr lang="en-US" sz="1400" dirty="0"/>
            </a:br>
            <a:r>
              <a:rPr lang="en-US" sz="1400" dirty="0">
                <a:solidFill>
                  <a:srgbClr val="7030A0"/>
                </a:solidFill>
              </a:rPr>
              <a:t>Poland</a:t>
            </a:r>
            <a:r>
              <a:rPr lang="en-US" sz="1400" dirty="0"/>
              <a:t/>
            </a:r>
            <a:br>
              <a:rPr lang="en-US" sz="1400" dirty="0"/>
            </a:br>
            <a:r>
              <a:rPr lang="en-US" sz="1400" dirty="0">
                <a:solidFill>
                  <a:srgbClr val="FFFF00"/>
                </a:solidFill>
              </a:rPr>
              <a:t>Portugal</a:t>
            </a:r>
            <a:r>
              <a:rPr lang="en-US" sz="1400" dirty="0"/>
              <a:t/>
            </a:r>
            <a:br>
              <a:rPr lang="en-US" sz="1400" dirty="0"/>
            </a:br>
            <a:r>
              <a:rPr lang="en-US" sz="1400" dirty="0"/>
              <a:t>Romania</a:t>
            </a:r>
            <a:br>
              <a:rPr lang="en-US" sz="1400" dirty="0"/>
            </a:br>
            <a:r>
              <a:rPr lang="en-US" sz="1400" dirty="0">
                <a:solidFill>
                  <a:srgbClr val="7030A0"/>
                </a:solidFill>
              </a:rPr>
              <a:t>Russia</a:t>
            </a:r>
            <a:r>
              <a:rPr lang="en-US" sz="1400" dirty="0"/>
              <a:t/>
            </a:r>
            <a:br>
              <a:rPr lang="en-US" sz="1400" dirty="0"/>
            </a:br>
            <a:r>
              <a:rPr lang="en-US" sz="1400" dirty="0">
                <a:solidFill>
                  <a:srgbClr val="FFC000"/>
                </a:solidFill>
              </a:rPr>
              <a:t>San Marino</a:t>
            </a:r>
            <a:r>
              <a:rPr lang="en-US" sz="1400" dirty="0"/>
              <a:t/>
            </a:r>
            <a:br>
              <a:rPr lang="en-US" sz="1400" dirty="0"/>
            </a:br>
            <a:r>
              <a:rPr lang="en-US" sz="1400" dirty="0" smtClean="0"/>
              <a:t>Serbia</a:t>
            </a:r>
            <a:br>
              <a:rPr lang="en-US" sz="1400" dirty="0" smtClean="0"/>
            </a:br>
            <a:r>
              <a:rPr lang="en-US" sz="1400" dirty="0" smtClean="0">
                <a:solidFill>
                  <a:srgbClr val="FF0066"/>
                </a:solidFill>
              </a:rPr>
              <a:t>Turkey (Ottoman Empire)</a:t>
            </a:r>
            <a:endParaRPr lang="en-US" sz="1400" dirty="0">
              <a:solidFill>
                <a:srgbClr val="FF0066"/>
              </a:solidFill>
            </a:endParaRPr>
          </a:p>
        </p:txBody>
      </p:sp>
      <p:sp>
        <p:nvSpPr>
          <p:cNvPr id="5" name="Content Placeholder 2"/>
          <p:cNvSpPr txBox="1">
            <a:spLocks/>
          </p:cNvSpPr>
          <p:nvPr/>
        </p:nvSpPr>
        <p:spPr>
          <a:xfrm>
            <a:off x="6324600" y="304800"/>
            <a:ext cx="2362200" cy="6172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400" b="1" u="sng" dirty="0" smtClean="0"/>
              <a:t>ATLANTIC ISLANDS</a:t>
            </a:r>
            <a:br>
              <a:rPr lang="en-US" sz="1400" b="1" u="sng" dirty="0" smtClean="0"/>
            </a:br>
            <a:r>
              <a:rPr lang="en-US" sz="1400" dirty="0" smtClean="0">
                <a:solidFill>
                  <a:srgbClr val="0000FF"/>
                </a:solidFill>
              </a:rPr>
              <a:t>Ascension</a:t>
            </a:r>
            <a:r>
              <a:rPr lang="en-US" sz="1400" dirty="0" smtClean="0"/>
              <a:t/>
            </a:r>
            <a:br>
              <a:rPr lang="en-US" sz="1400" dirty="0" smtClean="0"/>
            </a:br>
            <a:r>
              <a:rPr lang="en-US" sz="1400" dirty="0" smtClean="0">
                <a:solidFill>
                  <a:srgbClr val="0000FF"/>
                </a:solidFill>
              </a:rPr>
              <a:t>Sandwich Islands</a:t>
            </a:r>
            <a:br>
              <a:rPr lang="en-US" sz="1400" dirty="0" smtClean="0">
                <a:solidFill>
                  <a:srgbClr val="0000FF"/>
                </a:solidFill>
              </a:rPr>
            </a:br>
            <a:r>
              <a:rPr lang="en-US" sz="1400" dirty="0" smtClean="0">
                <a:solidFill>
                  <a:srgbClr val="0000FF"/>
                </a:solidFill>
              </a:rPr>
              <a:t>South Georgia</a:t>
            </a:r>
            <a:br>
              <a:rPr lang="en-US" sz="1400" dirty="0" smtClean="0">
                <a:solidFill>
                  <a:srgbClr val="0000FF"/>
                </a:solidFill>
              </a:rPr>
            </a:br>
            <a:r>
              <a:rPr lang="en-US" sz="1400" dirty="0" smtClean="0">
                <a:solidFill>
                  <a:srgbClr val="0000FF"/>
                </a:solidFill>
              </a:rPr>
              <a:t>St. helena</a:t>
            </a:r>
            <a:br>
              <a:rPr lang="en-US" sz="1400" dirty="0" smtClean="0">
                <a:solidFill>
                  <a:srgbClr val="0000FF"/>
                </a:solidFill>
              </a:rPr>
            </a:br>
            <a:r>
              <a:rPr lang="en-US" sz="1400" dirty="0" smtClean="0">
                <a:solidFill>
                  <a:srgbClr val="0000FF"/>
                </a:solidFill>
              </a:rPr>
              <a:t>Tristan da Cunha</a:t>
            </a:r>
            <a:br>
              <a:rPr lang="en-US" sz="1400" dirty="0" smtClean="0">
                <a:solidFill>
                  <a:srgbClr val="0000FF"/>
                </a:solidFill>
              </a:rPr>
            </a:br>
            <a:endParaRPr lang="en-US" sz="1400" dirty="0" smtClean="0">
              <a:solidFill>
                <a:srgbClr val="0000FF"/>
              </a:solidFill>
            </a:endParaRPr>
          </a:p>
          <a:p>
            <a:pPr marL="0" indent="0">
              <a:buNone/>
            </a:pPr>
            <a:r>
              <a:rPr lang="en-US" sz="1400" b="1" u="sng" dirty="0" smtClean="0"/>
              <a:t>INDIAN OCEAN ISLANDS</a:t>
            </a:r>
            <a:r>
              <a:rPr lang="en-US" sz="1400" dirty="0" smtClean="0"/>
              <a:t/>
            </a:r>
            <a:br>
              <a:rPr lang="en-US" sz="1400" dirty="0" smtClean="0"/>
            </a:br>
            <a:r>
              <a:rPr lang="en-US" sz="1400" dirty="0" smtClean="0">
                <a:solidFill>
                  <a:srgbClr val="0000FF"/>
                </a:solidFill>
              </a:rPr>
              <a:t>Andaman Islands</a:t>
            </a:r>
            <a:br>
              <a:rPr lang="en-US" sz="1400" dirty="0" smtClean="0">
                <a:solidFill>
                  <a:srgbClr val="0000FF"/>
                </a:solidFill>
              </a:rPr>
            </a:br>
            <a:r>
              <a:rPr lang="en-US" sz="1400" dirty="0" smtClean="0">
                <a:solidFill>
                  <a:srgbClr val="0000FF"/>
                </a:solidFill>
              </a:rPr>
              <a:t>Cocos Islands</a:t>
            </a:r>
            <a:r>
              <a:rPr lang="en-US" sz="1400" dirty="0" smtClean="0"/>
              <a:t/>
            </a:r>
            <a:br>
              <a:rPr lang="en-US" sz="1400" dirty="0" smtClean="0"/>
            </a:br>
            <a:r>
              <a:rPr lang="en-US" sz="1400" dirty="0" smtClean="0">
                <a:solidFill>
                  <a:srgbClr val="0000FF"/>
                </a:solidFill>
              </a:rPr>
              <a:t>Mauritius</a:t>
            </a:r>
            <a:br>
              <a:rPr lang="en-US" sz="1400" dirty="0" smtClean="0">
                <a:solidFill>
                  <a:srgbClr val="0000FF"/>
                </a:solidFill>
              </a:rPr>
            </a:br>
            <a:r>
              <a:rPr lang="en-US" sz="1400" dirty="0" smtClean="0">
                <a:solidFill>
                  <a:srgbClr val="0000FF"/>
                </a:solidFill>
              </a:rPr>
              <a:t>Nicobar Islands</a:t>
            </a:r>
            <a:r>
              <a:rPr lang="en-US" sz="1400" dirty="0" smtClean="0"/>
              <a:t/>
            </a:r>
            <a:br>
              <a:rPr lang="en-US" sz="1400" dirty="0" smtClean="0"/>
            </a:br>
            <a:r>
              <a:rPr lang="en-US" sz="1400" dirty="0" smtClean="0">
                <a:solidFill>
                  <a:srgbClr val="FF0000"/>
                </a:solidFill>
              </a:rPr>
              <a:t>Reunion</a:t>
            </a:r>
            <a:r>
              <a:rPr lang="en-US" sz="1400" dirty="0" smtClean="0"/>
              <a:t/>
            </a:r>
            <a:br>
              <a:rPr lang="en-US" sz="1400" dirty="0" smtClean="0"/>
            </a:br>
            <a:r>
              <a:rPr lang="en-US" sz="1400" dirty="0" smtClean="0">
                <a:solidFill>
                  <a:srgbClr val="0000FF"/>
                </a:solidFill>
              </a:rPr>
              <a:t>Seychelles</a:t>
            </a:r>
          </a:p>
          <a:p>
            <a:endParaRPr lang="en-US" dirty="0"/>
          </a:p>
        </p:txBody>
      </p:sp>
      <p:sp>
        <p:nvSpPr>
          <p:cNvPr id="6" name="Content Placeholder 2"/>
          <p:cNvSpPr txBox="1">
            <a:spLocks/>
          </p:cNvSpPr>
          <p:nvPr/>
        </p:nvSpPr>
        <p:spPr>
          <a:xfrm>
            <a:off x="2486891" y="609600"/>
            <a:ext cx="1704109" cy="62484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1400" dirty="0" smtClean="0">
                <a:solidFill>
                  <a:srgbClr val="0000FF"/>
                </a:solidFill>
              </a:rPr>
              <a:t>Phoenix Islands</a:t>
            </a:r>
            <a:br>
              <a:rPr lang="en-US" sz="1400" dirty="0" smtClean="0">
                <a:solidFill>
                  <a:srgbClr val="0000FF"/>
                </a:solidFill>
              </a:rPr>
            </a:br>
            <a:r>
              <a:rPr lang="en-US" sz="1400" dirty="0" smtClean="0">
                <a:solidFill>
                  <a:schemeClr val="bg1"/>
                </a:solidFill>
              </a:rPr>
              <a:t>Samoa Islands</a:t>
            </a:r>
            <a:r>
              <a:rPr lang="en-US" sz="1400" dirty="0" smtClean="0">
                <a:solidFill>
                  <a:srgbClr val="0000FF"/>
                </a:solidFill>
              </a:rPr>
              <a:t/>
            </a:r>
            <a:br>
              <a:rPr lang="en-US" sz="1400" dirty="0" smtClean="0">
                <a:solidFill>
                  <a:srgbClr val="0000FF"/>
                </a:solidFill>
              </a:rPr>
            </a:br>
            <a:r>
              <a:rPr lang="en-US" sz="1400" dirty="0" smtClean="0">
                <a:solidFill>
                  <a:srgbClr val="0000FF"/>
                </a:solidFill>
              </a:rPr>
              <a:t>Solomon Islands</a:t>
            </a:r>
            <a:br>
              <a:rPr lang="en-US" sz="1400" dirty="0" smtClean="0">
                <a:solidFill>
                  <a:srgbClr val="0000FF"/>
                </a:solidFill>
              </a:rPr>
            </a:br>
            <a:r>
              <a:rPr lang="en-US" sz="1400" dirty="0" smtClean="0">
                <a:solidFill>
                  <a:srgbClr val="0000FF"/>
                </a:solidFill>
              </a:rPr>
              <a:t>Tokelau Islands</a:t>
            </a:r>
            <a:br>
              <a:rPr lang="en-US" sz="1400" dirty="0" smtClean="0">
                <a:solidFill>
                  <a:srgbClr val="0000FF"/>
                </a:solidFill>
              </a:rPr>
            </a:br>
            <a:r>
              <a:rPr lang="en-US" sz="1400" dirty="0" smtClean="0">
                <a:solidFill>
                  <a:srgbClr val="0000FF"/>
                </a:solidFill>
              </a:rPr>
              <a:t>Tonga</a:t>
            </a:r>
            <a:r>
              <a:rPr lang="en-US" dirty="0" smtClean="0"/>
              <a:t/>
            </a:r>
            <a:br>
              <a:rPr lang="en-US" dirty="0" smtClean="0"/>
            </a:br>
            <a:endParaRPr lang="en-US" dirty="0"/>
          </a:p>
        </p:txBody>
      </p:sp>
    </p:spTree>
    <p:extLst>
      <p:ext uri="{BB962C8B-B14F-4D97-AF65-F5344CB8AC3E}">
        <p14:creationId xmlns:p14="http://schemas.microsoft.com/office/powerpoint/2010/main" val="51172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WWIchartX.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40827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7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fontScale="77500" lnSpcReduction="20000"/>
          </a:bodyPr>
          <a:lstStyle/>
          <a:p>
            <a:r>
              <a:rPr lang="en-US" dirty="0" smtClean="0"/>
              <a:t>Germany was the most mobilized country in all of Europe and was ready for war t0 breakout</a:t>
            </a:r>
          </a:p>
          <a:p>
            <a:r>
              <a:rPr lang="en-US" dirty="0" smtClean="0"/>
              <a:t>Was created if and when Russia began to mobilize troops near the German border</a:t>
            </a:r>
            <a:endParaRPr lang="en-US" dirty="0"/>
          </a:p>
          <a:p>
            <a:pPr marL="0" indent="0">
              <a:buNone/>
            </a:pPr>
            <a:endParaRPr lang="en-US" sz="2100" b="1" u="sng" dirty="0" smtClean="0"/>
          </a:p>
          <a:p>
            <a:pPr marL="0" indent="0">
              <a:buNone/>
            </a:pPr>
            <a:endParaRPr lang="en-US" sz="2100" b="1" u="sng" dirty="0" smtClean="0"/>
          </a:p>
          <a:p>
            <a:pPr marL="0" indent="0">
              <a:buNone/>
            </a:pPr>
            <a:r>
              <a:rPr lang="en-US" b="1" u="sng" dirty="0" smtClean="0"/>
              <a:t>THE ATTACK PLAN</a:t>
            </a:r>
          </a:p>
          <a:p>
            <a:pPr lvl="1"/>
            <a:r>
              <a:rPr lang="en-US" dirty="0" smtClean="0"/>
              <a:t>Invade France through Belgium</a:t>
            </a:r>
          </a:p>
          <a:p>
            <a:pPr lvl="1"/>
            <a:r>
              <a:rPr lang="en-US" dirty="0" smtClean="0"/>
              <a:t>Defeat France quickly and then focus on Russia</a:t>
            </a:r>
          </a:p>
          <a:p>
            <a:pPr lvl="1"/>
            <a:r>
              <a:rPr lang="en-US" dirty="0"/>
              <a:t>Britain would not </a:t>
            </a:r>
            <a:r>
              <a:rPr lang="en-US" dirty="0" smtClean="0"/>
              <a:t>uphold their 1839 Alliance with Belgium</a:t>
            </a:r>
            <a:endParaRPr lang="en-US" dirty="0"/>
          </a:p>
          <a:p>
            <a:pPr lvl="1"/>
            <a:r>
              <a:rPr lang="en-US" dirty="0" smtClean="0"/>
              <a:t>Would only take 6 weeks to accomplish</a:t>
            </a:r>
          </a:p>
          <a:p>
            <a:pPr marL="0" indent="0">
              <a:buNone/>
            </a:pPr>
            <a:r>
              <a:rPr lang="en-US" b="1" u="sng" dirty="0" smtClean="0"/>
              <a:t>THE ISSUE</a:t>
            </a:r>
          </a:p>
          <a:p>
            <a:pPr lvl="1"/>
            <a:r>
              <a:rPr lang="en-US" dirty="0" smtClean="0"/>
              <a:t>Belgium resisted Germany</a:t>
            </a:r>
          </a:p>
          <a:p>
            <a:pPr lvl="1"/>
            <a:r>
              <a:rPr lang="en-US" dirty="0" smtClean="0"/>
              <a:t>Slowed down the attack</a:t>
            </a:r>
          </a:p>
          <a:p>
            <a:pPr lvl="1"/>
            <a:r>
              <a:rPr lang="en-US" dirty="0" smtClean="0"/>
              <a:t>France and Russia were able to mobilize to counter the German attack</a:t>
            </a:r>
          </a:p>
          <a:p>
            <a:pPr lvl="1"/>
            <a:r>
              <a:rPr lang="en-US" dirty="0" smtClean="0"/>
              <a:t>Britain honored their alliance and entered the war</a:t>
            </a:r>
          </a:p>
          <a:p>
            <a:pPr lvl="1"/>
            <a:endParaRPr lang="en-US" dirty="0" smtClean="0"/>
          </a:p>
        </p:txBody>
      </p:sp>
      <p:sp>
        <p:nvSpPr>
          <p:cNvPr id="2" name="Title 1"/>
          <p:cNvSpPr>
            <a:spLocks noGrp="1"/>
          </p:cNvSpPr>
          <p:nvPr>
            <p:ph type="title"/>
          </p:nvPr>
        </p:nvSpPr>
        <p:spPr/>
        <p:txBody>
          <a:bodyPr/>
          <a:lstStyle/>
          <a:p>
            <a:r>
              <a:rPr lang="en-US" b="1" dirty="0" smtClean="0"/>
              <a:t>Germany’s Schlieffen Plan</a:t>
            </a:r>
            <a:endParaRPr lang="en-US" b="1" dirty="0"/>
          </a:p>
        </p:txBody>
      </p:sp>
    </p:spTree>
    <p:extLst>
      <p:ext uri="{BB962C8B-B14F-4D97-AF65-F5344CB8AC3E}">
        <p14:creationId xmlns:p14="http://schemas.microsoft.com/office/powerpoint/2010/main" val="168343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lnSpcReduction="10000"/>
          </a:bodyPr>
          <a:lstStyle/>
          <a:p>
            <a:r>
              <a:rPr lang="en-US" dirty="0" smtClean="0"/>
              <a:t>War was openly welcomed and celebrated in Europe</a:t>
            </a:r>
          </a:p>
          <a:p>
            <a:pPr lvl="1"/>
            <a:r>
              <a:rPr lang="en-US" dirty="0" smtClean="0"/>
              <a:t>It was a romantic idea that war was a great adventure that made men out of boys.</a:t>
            </a:r>
          </a:p>
          <a:p>
            <a:pPr marL="777240" lvl="2" indent="0">
              <a:buNone/>
            </a:pPr>
            <a:r>
              <a:rPr lang="en-US" sz="1800" i="1" dirty="0" smtClean="0"/>
              <a:t>“War </a:t>
            </a:r>
            <a:r>
              <a:rPr lang="en-US" sz="1800" i="1" dirty="0"/>
              <a:t>was colorful flags, spiked helmets and flashing sabers. </a:t>
            </a:r>
            <a:r>
              <a:rPr lang="en-US" sz="1800" i="1" dirty="0" smtClean="0"/>
              <a:t>Those </a:t>
            </a:r>
            <a:r>
              <a:rPr lang="en-US" sz="1800" i="1" dirty="0"/>
              <a:t>called to arms would be heroes, defending their homelands and way of life</a:t>
            </a:r>
            <a:r>
              <a:rPr lang="en-US" sz="1800" i="1" dirty="0" smtClean="0"/>
              <a:t>.”</a:t>
            </a:r>
            <a:endParaRPr lang="en-US" sz="1800" i="1" dirty="0"/>
          </a:p>
          <a:p>
            <a:r>
              <a:rPr lang="en-US" dirty="0"/>
              <a:t>Many thought World War I would be over in </a:t>
            </a:r>
            <a:r>
              <a:rPr lang="en-US" dirty="0" smtClean="0"/>
              <a:t>days or at least by Christmas</a:t>
            </a:r>
          </a:p>
          <a:p>
            <a:pPr lvl="1"/>
            <a:r>
              <a:rPr lang="en-US" dirty="0"/>
              <a:t>Christmas was a time of peace and goodwill towards </a:t>
            </a:r>
            <a:r>
              <a:rPr lang="en-US" dirty="0" smtClean="0"/>
              <a:t>others</a:t>
            </a:r>
          </a:p>
          <a:p>
            <a:pPr lvl="2"/>
            <a:r>
              <a:rPr lang="en-US" dirty="0"/>
              <a:t>Each </a:t>
            </a:r>
            <a:r>
              <a:rPr lang="en-US" dirty="0" smtClean="0"/>
              <a:t>side thought that their cause </a:t>
            </a:r>
            <a:r>
              <a:rPr lang="en-US" dirty="0"/>
              <a:t>was just. </a:t>
            </a:r>
            <a:endParaRPr lang="en-US" dirty="0" smtClean="0"/>
          </a:p>
          <a:p>
            <a:pPr lvl="2"/>
            <a:r>
              <a:rPr lang="en-US" dirty="0" smtClean="0"/>
              <a:t>Each side thought God supported them.</a:t>
            </a:r>
          </a:p>
          <a:p>
            <a:pPr lvl="1"/>
            <a:r>
              <a:rPr lang="en-US" dirty="0" smtClean="0"/>
              <a:t>After 5 months of harsh fighting many thought that the countries would be tired of fighting and would surrender.</a:t>
            </a:r>
          </a:p>
        </p:txBody>
      </p:sp>
      <p:sp>
        <p:nvSpPr>
          <p:cNvPr id="3" name="Title 2"/>
          <p:cNvSpPr>
            <a:spLocks noGrp="1"/>
          </p:cNvSpPr>
          <p:nvPr>
            <p:ph type="title"/>
          </p:nvPr>
        </p:nvSpPr>
        <p:spPr/>
        <p:txBody>
          <a:bodyPr/>
          <a:lstStyle/>
          <a:p>
            <a:r>
              <a:rPr lang="en-US" b="1" dirty="0" smtClean="0"/>
              <a:t>Over by Christmas</a:t>
            </a:r>
            <a:endParaRPr lang="en-US" b="1" dirty="0"/>
          </a:p>
        </p:txBody>
      </p:sp>
    </p:spTree>
    <p:extLst>
      <p:ext uri="{BB962C8B-B14F-4D97-AF65-F5344CB8AC3E}">
        <p14:creationId xmlns:p14="http://schemas.microsoft.com/office/powerpoint/2010/main" val="388229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Name given to the Great War by many world leaders, primarily U.S. President Woodrow Wilson </a:t>
            </a:r>
          </a:p>
          <a:p>
            <a:pPr lvl="1"/>
            <a:r>
              <a:rPr lang="en-US" dirty="0" smtClean="0"/>
              <a:t>No other war in the history of mankind was as destructive as the Great War until World War II</a:t>
            </a:r>
          </a:p>
          <a:p>
            <a:pPr lvl="1"/>
            <a:r>
              <a:rPr lang="en-US" dirty="0" smtClean="0"/>
              <a:t>Many thought that due to the grand (great) scale of the war…</a:t>
            </a:r>
          </a:p>
          <a:p>
            <a:pPr lvl="2"/>
            <a:r>
              <a:rPr lang="en-US" dirty="0" smtClean="0"/>
              <a:t>High death toll</a:t>
            </a:r>
          </a:p>
          <a:p>
            <a:pPr lvl="2"/>
            <a:r>
              <a:rPr lang="en-US" dirty="0" smtClean="0"/>
              <a:t>Destruction of land</a:t>
            </a:r>
          </a:p>
          <a:p>
            <a:pPr lvl="2"/>
            <a:r>
              <a:rPr lang="en-US" dirty="0" smtClean="0"/>
              <a:t>Global power changes</a:t>
            </a:r>
          </a:p>
          <a:p>
            <a:pPr marL="411480" lvl="1" indent="0">
              <a:buNone/>
            </a:pPr>
            <a:r>
              <a:rPr lang="en-US" dirty="0" smtClean="0"/>
              <a:t>   That there would never be another war in the history of   </a:t>
            </a:r>
          </a:p>
          <a:p>
            <a:pPr marL="411480" lvl="1" indent="0">
              <a:buNone/>
            </a:pPr>
            <a:r>
              <a:rPr lang="en-US" dirty="0"/>
              <a:t> </a:t>
            </a:r>
            <a:r>
              <a:rPr lang="en-US" dirty="0" smtClean="0"/>
              <a:t>  mankind.</a:t>
            </a:r>
          </a:p>
          <a:p>
            <a:endParaRPr lang="en-US" dirty="0"/>
          </a:p>
        </p:txBody>
      </p:sp>
      <p:sp>
        <p:nvSpPr>
          <p:cNvPr id="3" name="Title 2"/>
          <p:cNvSpPr>
            <a:spLocks noGrp="1"/>
          </p:cNvSpPr>
          <p:nvPr>
            <p:ph type="title"/>
          </p:nvPr>
        </p:nvSpPr>
        <p:spPr/>
        <p:txBody>
          <a:bodyPr/>
          <a:lstStyle/>
          <a:p>
            <a:r>
              <a:rPr lang="en-US" b="1" dirty="0" smtClean="0"/>
              <a:t>The War to End All Wars</a:t>
            </a:r>
            <a:endParaRPr lang="en-US" b="1" dirty="0"/>
          </a:p>
        </p:txBody>
      </p:sp>
    </p:spTree>
    <p:extLst>
      <p:ext uri="{BB962C8B-B14F-4D97-AF65-F5344CB8AC3E}">
        <p14:creationId xmlns:p14="http://schemas.microsoft.com/office/powerpoint/2010/main" val="9218863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366</TotalTime>
  <Words>990</Words>
  <Application>Microsoft Office PowerPoint</Application>
  <PresentationFormat>On-screen Show (4:3)</PresentationFormat>
  <Paragraphs>201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Paper</vt:lpstr>
      <vt:lpstr>World War I Begins</vt:lpstr>
      <vt:lpstr>Response to the Archduke’s Death</vt:lpstr>
      <vt:lpstr>A World Affair</vt:lpstr>
      <vt:lpstr>PowerPoint Presentation</vt:lpstr>
      <vt:lpstr>PowerPoint Presentation</vt:lpstr>
      <vt:lpstr>PowerPoint Presentation</vt:lpstr>
      <vt:lpstr>Germany’s Schlieffen Plan</vt:lpstr>
      <vt:lpstr>Over by Christmas</vt:lpstr>
      <vt:lpstr>The War to End All Wars</vt:lpstr>
      <vt:lpstr>Causes of World War I</vt:lpstr>
      <vt:lpstr>WWI Statistics</vt:lpstr>
      <vt:lpstr>Life In the Trenches</vt:lpstr>
      <vt:lpstr>Trench Warfare </vt:lpstr>
      <vt:lpstr>PowerPoint Presentation</vt:lpstr>
      <vt:lpstr>Trench Networks</vt:lpstr>
      <vt:lpstr>PowerPoint Presentation</vt:lpstr>
      <vt:lpstr>Life in the Trenches </vt:lpstr>
      <vt:lpstr>Trench Cycle (Time Spent)</vt:lpstr>
      <vt:lpstr>A Day In the Life of a Trench Soldier</vt:lpstr>
      <vt:lpstr>Fighting Boredom</vt:lpstr>
      <vt:lpstr>The Smell</vt:lpstr>
      <vt:lpstr>Weapons of Modern Warfare</vt:lpstr>
      <vt:lpstr>Machine Guns</vt:lpstr>
      <vt:lpstr>Poisonous Gas</vt:lpstr>
      <vt:lpstr>Death Would Sometimes be Better</vt:lpstr>
      <vt:lpstr>Heavy Artillery</vt:lpstr>
      <vt:lpstr>PowerPoint Presentation</vt:lpstr>
      <vt:lpstr>PowerPoint Presentation</vt:lpstr>
      <vt:lpstr>PowerPoint Presentation</vt:lpstr>
      <vt:lpstr>PowerPoint Presentation</vt:lpstr>
      <vt:lpstr>Tanks</vt:lpstr>
      <vt:lpstr>Flamethrowers</vt:lpstr>
      <vt:lpstr>Airplanes</vt:lpstr>
      <vt:lpstr>Submarines</vt:lpstr>
    </vt:vector>
  </TitlesOfParts>
  <Company>Omaha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 Begins</dc:title>
  <dc:creator>data: esakxxm702</dc:creator>
  <cp:lastModifiedBy>data: esakxxm702</cp:lastModifiedBy>
  <cp:revision>55</cp:revision>
  <dcterms:created xsi:type="dcterms:W3CDTF">2014-08-27T18:49:28Z</dcterms:created>
  <dcterms:modified xsi:type="dcterms:W3CDTF">2014-09-24T13:06:37Z</dcterms:modified>
</cp:coreProperties>
</file>