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6A63D00-2698-4894-AEFE-9DB995C04DB1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65EB6DA-84D7-4D72-B21F-A5149B9F95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A63D00-2698-4894-AEFE-9DB995C04DB1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EB6DA-84D7-4D72-B21F-A5149B9F9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A63D00-2698-4894-AEFE-9DB995C04DB1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EB6DA-84D7-4D72-B21F-A5149B9F9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A63D00-2698-4894-AEFE-9DB995C04DB1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EB6DA-84D7-4D72-B21F-A5149B9F9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6A63D00-2698-4894-AEFE-9DB995C04DB1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65EB6DA-84D7-4D72-B21F-A5149B9F95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A63D00-2698-4894-AEFE-9DB995C04DB1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65EB6DA-84D7-4D72-B21F-A5149B9F95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A63D00-2698-4894-AEFE-9DB995C04DB1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65EB6DA-84D7-4D72-B21F-A5149B9F9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A63D00-2698-4894-AEFE-9DB995C04DB1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EB6DA-84D7-4D72-B21F-A5149B9F95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A63D00-2698-4894-AEFE-9DB995C04DB1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EB6DA-84D7-4D72-B21F-A5149B9F9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6A63D00-2698-4894-AEFE-9DB995C04DB1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65EB6DA-84D7-4D72-B21F-A5149B9F95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6A63D00-2698-4894-AEFE-9DB995C04DB1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65EB6DA-84D7-4D72-B21F-A5149B9F95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6A63D00-2698-4894-AEFE-9DB995C04DB1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65EB6DA-84D7-4D72-B21F-A5149B9F95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nomaha.edu/criminaljustice/documents/Trends_juveniles_jan09.pdf" TargetMode="External"/><Relationship Id="rId3" Type="http://schemas.openxmlformats.org/officeDocument/2006/relationships/hyperlink" Target="http://www.douglascounty-ne.gov/youthcenter/" TargetMode="External"/><Relationship Id="rId7" Type="http://schemas.openxmlformats.org/officeDocument/2006/relationships/hyperlink" Target="http://www.ncjj.org/State/Nebraska.aspx" TargetMode="External"/><Relationship Id="rId2" Type="http://schemas.openxmlformats.org/officeDocument/2006/relationships/hyperlink" Target="http://juvenile.dc4dc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riminalattorney.com/nebraska/juvenile/" TargetMode="External"/><Relationship Id="rId5" Type="http://schemas.openxmlformats.org/officeDocument/2006/relationships/hyperlink" Target="http://www.ncc.state.ne.us/pdf/juvenile_justice_materials/JuvCourtHandbook_ENG_Text.pdf" TargetMode="External"/><Relationship Id="rId4" Type="http://schemas.openxmlformats.org/officeDocument/2006/relationships/hyperlink" Target="http://www.beforeyouplea.com/n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Unit 2 Section 2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Procedures in Juvenile Court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F.Y.I.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Courts are supposed to provide for individualized treatment geared toward rehabilitating the juvenile offender.</a:t>
            </a:r>
          </a:p>
          <a:p>
            <a:r>
              <a:rPr lang="en-US" dirty="0" smtClean="0"/>
              <a:t>Courts often balance the needs of the offender against the obligation to protect the community</a:t>
            </a:r>
          </a:p>
          <a:p>
            <a:r>
              <a:rPr lang="en-US" dirty="0" smtClean="0"/>
              <a:t>Alternatives usually include probation, placement in a group home, community treatment program, or committed to a state institution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Most common disposition (sentence)</a:t>
            </a:r>
          </a:p>
          <a:p>
            <a:r>
              <a:rPr lang="en-US" dirty="0" smtClean="0"/>
              <a:t>Usually meets with a probation officer on a regular basis</a:t>
            </a:r>
          </a:p>
          <a:p>
            <a:r>
              <a:rPr lang="en-US" dirty="0" smtClean="0"/>
              <a:t>If conditions are not met, juvenile can be sent back to court for another hearing</a:t>
            </a:r>
          </a:p>
          <a:p>
            <a:pPr lvl="1"/>
            <a:r>
              <a:rPr lang="en-US" dirty="0" smtClean="0"/>
              <a:t>Ordered to attend school regularly</a:t>
            </a:r>
          </a:p>
          <a:p>
            <a:pPr lvl="1"/>
            <a:r>
              <a:rPr lang="en-US" dirty="0" smtClean="0"/>
              <a:t>Hold a steady job</a:t>
            </a:r>
          </a:p>
          <a:p>
            <a:pPr lvl="1"/>
            <a:r>
              <a:rPr lang="en-US" dirty="0" smtClean="0"/>
              <a:t>Attend counseling sessions at a treatment center</a:t>
            </a:r>
          </a:p>
          <a:p>
            <a:pPr lvl="1"/>
            <a:r>
              <a:rPr lang="en-US" dirty="0" smtClean="0"/>
              <a:t>Take weekly drug tests</a:t>
            </a:r>
          </a:p>
          <a:p>
            <a:pPr lvl="1"/>
            <a:r>
              <a:rPr lang="en-US" dirty="0" smtClean="0"/>
              <a:t>Adhere to a curfew </a:t>
            </a:r>
          </a:p>
          <a:p>
            <a:pPr lvl="1"/>
            <a:r>
              <a:rPr lang="en-US" dirty="0" smtClean="0"/>
              <a:t>Stay away from certain people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Juvenile Institutions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Serious offenses</a:t>
            </a:r>
          </a:p>
          <a:p>
            <a:r>
              <a:rPr lang="en-US" dirty="0" smtClean="0"/>
              <a:t>Indeterminate length of time</a:t>
            </a:r>
          </a:p>
          <a:p>
            <a:pPr lvl="1"/>
            <a:r>
              <a:rPr lang="en-US" dirty="0" smtClean="0"/>
              <a:t>Offender can be locked up for the maximum period allowed by state law.</a:t>
            </a:r>
          </a:p>
          <a:p>
            <a:pPr lvl="2"/>
            <a:r>
              <a:rPr lang="en-US" dirty="0" smtClean="0"/>
              <a:t>1-3 years</a:t>
            </a:r>
          </a:p>
          <a:p>
            <a:pPr lvl="2"/>
            <a:r>
              <a:rPr lang="en-US" dirty="0" smtClean="0"/>
              <a:t>Until offender reaches the age of majority</a:t>
            </a:r>
          </a:p>
          <a:p>
            <a:pPr lvl="3"/>
            <a:r>
              <a:rPr lang="en-US" dirty="0" smtClean="0"/>
              <a:t>21 years-of-age for some states</a:t>
            </a:r>
          </a:p>
          <a:p>
            <a:pPr lvl="1"/>
            <a:r>
              <a:rPr lang="en-US" dirty="0" smtClean="0"/>
              <a:t>The exact time of release is usually up to the agency that operates the institution</a:t>
            </a:r>
          </a:p>
          <a:p>
            <a:r>
              <a:rPr lang="en-US" dirty="0" smtClean="0"/>
              <a:t> Problems/Concerns</a:t>
            </a:r>
          </a:p>
          <a:p>
            <a:pPr lvl="1"/>
            <a:r>
              <a:rPr lang="en-US" dirty="0" smtClean="0"/>
              <a:t>Overcrowding and high numbers of minorities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F.Y.I.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states have removed status offenders from large institutions and placed them in foster homes, halfway houses, or other community facilities.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Postdisposition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states give young people the right to appeal decisions of a juvenile court</a:t>
            </a:r>
          </a:p>
          <a:p>
            <a:pPr lvl="1"/>
            <a:r>
              <a:rPr lang="en-US" dirty="0" smtClean="0"/>
              <a:t>The process varies from state to state</a:t>
            </a:r>
          </a:p>
          <a:p>
            <a:r>
              <a:rPr lang="en-US" dirty="0" smtClean="0"/>
              <a:t>After released from an institution, a juvenile may be placed in aftercare (parole)</a:t>
            </a:r>
          </a:p>
          <a:p>
            <a:r>
              <a:rPr lang="en-US" b="1" u="sng" dirty="0" smtClean="0"/>
              <a:t>Aftercare</a:t>
            </a:r>
            <a:r>
              <a:rPr lang="en-US" dirty="0" smtClean="0"/>
              <a:t> = supervision by a parole officer who counsels the juvenile on education, jobs, vocational training, or other issues.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Having a Record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Juvenile record is different from an adult record</a:t>
            </a:r>
          </a:p>
          <a:p>
            <a:r>
              <a:rPr lang="en-US" dirty="0" smtClean="0"/>
              <a:t>If asked, a juvenile may legally say that he or she has not been convicted of a </a:t>
            </a:r>
            <a:r>
              <a:rPr lang="en-US" i="1" dirty="0" smtClean="0"/>
              <a:t>crime – </a:t>
            </a:r>
            <a:r>
              <a:rPr lang="en-US" dirty="0" smtClean="0"/>
              <a:t>a legal term that refers only to the adult system.</a:t>
            </a:r>
          </a:p>
          <a:p>
            <a:r>
              <a:rPr lang="en-US" dirty="0" smtClean="0"/>
              <a:t>Juveniles that are adjudicated do not lose any civil rights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F.Y.I.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7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Some states allow some or all information of juvenile records to become public</a:t>
            </a:r>
          </a:p>
          <a:p>
            <a:r>
              <a:rPr lang="en-US" dirty="0" smtClean="0"/>
              <a:t>A juvenile record also is often considered in sentencing adults</a:t>
            </a:r>
          </a:p>
          <a:p>
            <a:pPr lvl="1"/>
            <a:r>
              <a:rPr lang="en-US" dirty="0" smtClean="0"/>
              <a:t>Defendants with no criminal record may still receive a harsher sentence if they have a juvenile record</a:t>
            </a:r>
          </a:p>
          <a:p>
            <a:r>
              <a:rPr lang="en-US" dirty="0" smtClean="0"/>
              <a:t>In few states, juvenile records are automatically sealed or expunged (destroyed) when the juvenile reaches the age of 18 or 21, giving the individual a “clean slate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In most states the record continues to exist unless the individual officially requests that the record be destroyed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Websites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http://juvenile.dc4dc.com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http://www.douglascounty-ne.gov/youthcenter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www.beforeyouplea.com/ne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www.ncc.state.ne.us/pdf/juvenile_justice_materials/JuvCourtHandbook_ENG_Text.pdf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http://www.criminalattorney.com/nebraska/juvenile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www.ncjj.org/State/Nebraska.aspx</a:t>
            </a:r>
            <a:endParaRPr lang="en-US" dirty="0" smtClean="0"/>
          </a:p>
          <a:p>
            <a:r>
              <a:rPr lang="en-US" smtClean="0">
                <a:hlinkClick r:id="rId8"/>
              </a:rPr>
              <a:t>http</a:t>
            </a:r>
            <a:r>
              <a:rPr lang="en-US" smtClean="0">
                <a:hlinkClick r:id="rId8"/>
              </a:rPr>
              <a:t>://</a:t>
            </a:r>
            <a:r>
              <a:rPr lang="en-US" smtClean="0">
                <a:hlinkClick r:id="rId8"/>
              </a:rPr>
              <a:t>www.unomaha.edu/criminaljustice/documents/Trends_juveniles_jan09.pdf</a:t>
            </a:r>
            <a:endParaRPr lang="en-US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Taking into Custody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Delinquent or Status Offenses</a:t>
            </a:r>
          </a:p>
          <a:p>
            <a:r>
              <a:rPr lang="en-US" dirty="0" smtClean="0"/>
              <a:t>Police have a broad authority to release or detain the juvenile</a:t>
            </a:r>
          </a:p>
          <a:p>
            <a:pPr lvl="1"/>
            <a:r>
              <a:rPr lang="en-US" dirty="0" smtClean="0"/>
              <a:t>Minor offense </a:t>
            </a:r>
          </a:p>
          <a:p>
            <a:pPr lvl="2"/>
            <a:r>
              <a:rPr lang="en-US" dirty="0" smtClean="0"/>
              <a:t>Issue a warning</a:t>
            </a:r>
          </a:p>
          <a:p>
            <a:pPr lvl="2"/>
            <a:r>
              <a:rPr lang="en-US" dirty="0" smtClean="0"/>
              <a:t>Release to parents</a:t>
            </a:r>
          </a:p>
          <a:p>
            <a:pPr lvl="2"/>
            <a:r>
              <a:rPr lang="en-US" dirty="0" smtClean="0"/>
              <a:t>Refer case to social services </a:t>
            </a:r>
          </a:p>
          <a:p>
            <a:pPr lvl="1"/>
            <a:r>
              <a:rPr lang="en-US" dirty="0" smtClean="0"/>
              <a:t>Serious offense</a:t>
            </a:r>
          </a:p>
          <a:p>
            <a:pPr lvl="2"/>
            <a:r>
              <a:rPr lang="en-US" dirty="0" smtClean="0"/>
              <a:t>Detain youth</a:t>
            </a:r>
          </a:p>
          <a:p>
            <a:pPr lvl="2"/>
            <a:r>
              <a:rPr lang="en-US" dirty="0" smtClean="0"/>
              <a:t>Refer to juvenile court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Intake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Informal process by which court officials or social workers decide if a complaint  against a juvenile should be referred to juvenile court.</a:t>
            </a:r>
          </a:p>
          <a:p>
            <a:r>
              <a:rPr lang="en-US" dirty="0" smtClean="0"/>
              <a:t>Decision Process</a:t>
            </a:r>
          </a:p>
          <a:p>
            <a:pPr lvl="1"/>
            <a:r>
              <a:rPr lang="en-US" dirty="0" smtClean="0"/>
              <a:t>Interviewing the youth</a:t>
            </a:r>
          </a:p>
          <a:p>
            <a:pPr lvl="1"/>
            <a:r>
              <a:rPr lang="en-US" dirty="0" smtClean="0"/>
              <a:t>Considering the seriousness of the offense</a:t>
            </a:r>
          </a:p>
          <a:p>
            <a:pPr lvl="1"/>
            <a:r>
              <a:rPr lang="en-US" dirty="0" smtClean="0"/>
              <a:t>Past record</a:t>
            </a:r>
          </a:p>
          <a:p>
            <a:pPr lvl="1"/>
            <a:r>
              <a:rPr lang="en-US" dirty="0" smtClean="0"/>
              <a:t>Family situation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F.Y.I.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estimated that as many as 1/3 of all complaints in the juvenile system are disposed of during the  intake process by dismissal, diversion, or transfer.</a:t>
            </a:r>
          </a:p>
          <a:p>
            <a:pPr lvl="1"/>
            <a:r>
              <a:rPr lang="en-US" b="1" u="sng" dirty="0" smtClean="0"/>
              <a:t>Dismissal</a:t>
            </a:r>
            <a:r>
              <a:rPr lang="en-US" dirty="0" smtClean="0"/>
              <a:t> = case is dropped</a:t>
            </a:r>
          </a:p>
          <a:p>
            <a:pPr lvl="1"/>
            <a:r>
              <a:rPr lang="en-US" b="1" u="sng" dirty="0" smtClean="0"/>
              <a:t>Diversion</a:t>
            </a:r>
            <a:r>
              <a:rPr lang="en-US" dirty="0" smtClean="0"/>
              <a:t> = juvenile receives educational/treatment services without going through juvenile court</a:t>
            </a:r>
          </a:p>
          <a:p>
            <a:pPr lvl="1"/>
            <a:r>
              <a:rPr lang="en-US" b="1" u="sng" dirty="0" smtClean="0"/>
              <a:t>Transfer</a:t>
            </a:r>
            <a:r>
              <a:rPr lang="en-US" dirty="0" smtClean="0"/>
              <a:t> = juvenile will be charged as an adult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Initial or Detention Hearing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0696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Validity of their arrest and detention</a:t>
            </a:r>
          </a:p>
          <a:p>
            <a:pPr lvl="1"/>
            <a:r>
              <a:rPr lang="en-US" dirty="0" smtClean="0"/>
              <a:t>State must prove 2 things: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US" dirty="0" smtClean="0"/>
              <a:t>That an offense was committed 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US" dirty="0" smtClean="0"/>
              <a:t>That there is reasonable cause to believe that the accused committed it</a:t>
            </a:r>
          </a:p>
          <a:p>
            <a:pPr marL="557276" indent="-457200"/>
            <a:r>
              <a:rPr lang="en-US" dirty="0" smtClean="0"/>
              <a:t>To detain the youth further</a:t>
            </a:r>
          </a:p>
          <a:p>
            <a:pPr marL="905256" lvl="1" indent="-457200"/>
            <a:r>
              <a:rPr lang="en-US" dirty="0" smtClean="0"/>
              <a:t>State must prove: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US" dirty="0" smtClean="0"/>
              <a:t>Danger to him/herself or others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US" dirty="0" smtClean="0"/>
              <a:t>Likely to runaway if released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US" dirty="0" smtClean="0"/>
              <a:t>Has past record that warrants detention </a:t>
            </a:r>
          </a:p>
          <a:p>
            <a:pPr marL="557276" indent="-457200"/>
            <a:r>
              <a:rPr lang="en-US" dirty="0" smtClean="0"/>
              <a:t>Attorney will be assigned if the juvenile does not have one</a:t>
            </a:r>
          </a:p>
          <a:p>
            <a:pPr marL="557276" indent="-457200"/>
            <a:r>
              <a:rPr lang="en-US" dirty="0" smtClean="0"/>
              <a:t>Set a date for a hearing on the facts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F.Y.I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U.S. Supreme Court has held that juveniles do not have a constitutional right to bail</a:t>
            </a:r>
          </a:p>
          <a:p>
            <a:pPr lvl="1"/>
            <a:r>
              <a:rPr lang="en-US" dirty="0" smtClean="0"/>
              <a:t>No bond money is set</a:t>
            </a:r>
          </a:p>
          <a:p>
            <a:pPr lvl="1"/>
            <a:r>
              <a:rPr lang="en-US" dirty="0" smtClean="0"/>
              <a:t>Juvenile court may decide to either release juveniles to their parents or other adults, or to detain them until trial.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Preventative Detention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 of protecting the community and the juveniles themselves from the consequences of future crime.</a:t>
            </a:r>
          </a:p>
          <a:p>
            <a:r>
              <a:rPr lang="en-US" dirty="0" smtClean="0"/>
              <a:t>Based on a judge’s decision that a juvenile is better off in detention than in his or her own home</a:t>
            </a:r>
          </a:p>
          <a:p>
            <a:pPr lvl="1"/>
            <a:r>
              <a:rPr lang="en-US" dirty="0" smtClean="0"/>
              <a:t>Supported by the U.S. Supreme Court</a:t>
            </a:r>
          </a:p>
          <a:p>
            <a:pPr lvl="1"/>
            <a:r>
              <a:rPr lang="en-US" dirty="0" smtClean="0"/>
              <a:t>Federal law requires juveniles who are detained to be held separately from adults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Adjudicatory Hearing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When a juvenile is charged with a delinquent act</a:t>
            </a:r>
          </a:p>
          <a:p>
            <a:r>
              <a:rPr lang="en-US" dirty="0" smtClean="0"/>
              <a:t>Purpose = Determines the facts of the case</a:t>
            </a:r>
          </a:p>
          <a:p>
            <a:pPr lvl="1"/>
            <a:r>
              <a:rPr lang="en-US" dirty="0" smtClean="0"/>
              <a:t>Generally closed to the public</a:t>
            </a:r>
          </a:p>
          <a:p>
            <a:pPr lvl="1"/>
            <a:r>
              <a:rPr lang="en-US" dirty="0" smtClean="0"/>
              <a:t>Names and details of the offense are withheld from the press</a:t>
            </a:r>
          </a:p>
          <a:p>
            <a:pPr lvl="1"/>
            <a:r>
              <a:rPr lang="en-US" dirty="0" smtClean="0"/>
              <a:t>Juveniles do not have a constitutional right to a trial by jury</a:t>
            </a:r>
          </a:p>
          <a:p>
            <a:r>
              <a:rPr lang="en-US" dirty="0" smtClean="0"/>
              <a:t>Juvenile is represented by an attorney</a:t>
            </a:r>
          </a:p>
          <a:p>
            <a:r>
              <a:rPr lang="en-US" dirty="0" smtClean="0"/>
              <a:t>Examine and cross-examination of witnesses are allowed</a:t>
            </a:r>
          </a:p>
          <a:p>
            <a:r>
              <a:rPr lang="en-US" dirty="0" smtClean="0"/>
              <a:t>Prosecution must prove guilt beyond reasonable doubt</a:t>
            </a:r>
          </a:p>
          <a:p>
            <a:r>
              <a:rPr lang="en-US" dirty="0" smtClean="0"/>
              <a:t>Judge makes the final ruling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Dispositional Hearing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Happens when a juvenile is found delinquent (guilty)</a:t>
            </a:r>
          </a:p>
          <a:p>
            <a:r>
              <a:rPr lang="en-US" dirty="0" smtClean="0"/>
              <a:t>Judge decides what the disposition (sentence) should be</a:t>
            </a:r>
          </a:p>
          <a:p>
            <a:pPr lvl="1"/>
            <a:r>
              <a:rPr lang="en-US" dirty="0" smtClean="0"/>
              <a:t>Primarily based on the presentence report</a:t>
            </a:r>
          </a:p>
          <a:p>
            <a:pPr lvl="2"/>
            <a:r>
              <a:rPr lang="en-US" dirty="0" smtClean="0"/>
              <a:t>Investigation done on the juvenile’s social, psychological, family, and school background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171</TotalTime>
  <Words>869</Words>
  <Application>Microsoft Office PowerPoint</Application>
  <PresentationFormat>On-screen Show (4:3)</PresentationFormat>
  <Paragraphs>109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Foundry</vt:lpstr>
      <vt:lpstr>Unit 2 Section 2</vt:lpstr>
      <vt:lpstr>Taking into Custody</vt:lpstr>
      <vt:lpstr>Intake</vt:lpstr>
      <vt:lpstr>F.Y.I.</vt:lpstr>
      <vt:lpstr>Initial or Detention Hearing</vt:lpstr>
      <vt:lpstr>F.Y.I</vt:lpstr>
      <vt:lpstr>Preventative Detention</vt:lpstr>
      <vt:lpstr>Adjudicatory Hearing</vt:lpstr>
      <vt:lpstr>Dispositional Hearing</vt:lpstr>
      <vt:lpstr>F.Y.I.</vt:lpstr>
      <vt:lpstr>Probation</vt:lpstr>
      <vt:lpstr>Juvenile Institutions</vt:lpstr>
      <vt:lpstr>F.Y.I.</vt:lpstr>
      <vt:lpstr>Postdisposition</vt:lpstr>
      <vt:lpstr>Having a Record</vt:lpstr>
      <vt:lpstr>F.Y.I.</vt:lpstr>
      <vt:lpstr>Websites</vt:lpstr>
    </vt:vector>
  </TitlesOfParts>
  <Company>Omaha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Section 2</dc:title>
  <dc:creator>esakxxm702</dc:creator>
  <cp:lastModifiedBy>esakxxm702</cp:lastModifiedBy>
  <cp:revision>27</cp:revision>
  <dcterms:created xsi:type="dcterms:W3CDTF">2012-10-17T16:16:21Z</dcterms:created>
  <dcterms:modified xsi:type="dcterms:W3CDTF">2012-10-23T15:25:09Z</dcterms:modified>
</cp:coreProperties>
</file>