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7" r:id="rId5"/>
    <p:sldId id="262" r:id="rId6"/>
    <p:sldId id="259" r:id="rId7"/>
    <p:sldId id="274" r:id="rId8"/>
    <p:sldId id="261"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C8300B-D6C9-4CFE-93E5-E710DA45E6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8300B-D6C9-4CFE-93E5-E710DA45E6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8" name="Slide Number Placeholder 7"/>
          <p:cNvSpPr>
            <a:spLocks noGrp="1"/>
          </p:cNvSpPr>
          <p:nvPr>
            <p:ph type="sldNum" sz="quarter" idx="11"/>
          </p:nvPr>
        </p:nvSpPr>
        <p:spPr/>
        <p:txBody>
          <a:bodyPr/>
          <a:lstStyle/>
          <a:p>
            <a:fld id="{04C8300B-D6C9-4CFE-93E5-E710DA45E68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2F77A6-CDE2-4507-82FC-1E84C4D760CC}"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4C8300B-D6C9-4CFE-93E5-E710DA45E6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A2F77A6-CDE2-4507-82FC-1E84C4D760CC}"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8300B-D6C9-4CFE-93E5-E710DA45E6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A2F77A6-CDE2-4507-82FC-1E84C4D760CC}" type="datetimeFigureOut">
              <a:rPr lang="en-US" smtClean="0"/>
              <a:pPr/>
              <a:t>10/19/2012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4C8300B-D6C9-4CFE-93E5-E710DA45E68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t>Unit 2</a:t>
            </a:r>
            <a:endParaRPr lang="en-US" sz="8000" b="1" dirty="0"/>
          </a:p>
        </p:txBody>
      </p:sp>
      <p:sp>
        <p:nvSpPr>
          <p:cNvPr id="3" name="Subtitle 2"/>
          <p:cNvSpPr>
            <a:spLocks noGrp="1"/>
          </p:cNvSpPr>
          <p:nvPr>
            <p:ph type="subTitle" idx="1"/>
          </p:nvPr>
        </p:nvSpPr>
        <p:spPr/>
        <p:txBody>
          <a:bodyPr>
            <a:normAutofit fontScale="92500"/>
          </a:bodyPr>
          <a:lstStyle/>
          <a:p>
            <a:r>
              <a:rPr lang="en-US" sz="4400" b="1" dirty="0" smtClean="0"/>
              <a:t>SECTION 1</a:t>
            </a:r>
          </a:p>
          <a:p>
            <a:r>
              <a:rPr lang="en-US" sz="4400" b="1" dirty="0" smtClean="0"/>
              <a:t>Intro to Juvenile Justice</a:t>
            </a:r>
            <a:endParaRPr lang="en-US"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“Get-Tough” Attitude</a:t>
            </a:r>
            <a:endParaRPr lang="en-US" b="1" dirty="0"/>
          </a:p>
        </p:txBody>
      </p:sp>
      <p:sp>
        <p:nvSpPr>
          <p:cNvPr id="3" name="Content Placeholder 2"/>
          <p:cNvSpPr>
            <a:spLocks noGrp="1"/>
          </p:cNvSpPr>
          <p:nvPr>
            <p:ph idx="1"/>
          </p:nvPr>
        </p:nvSpPr>
        <p:spPr>
          <a:xfrm>
            <a:off x="457200" y="1600200"/>
            <a:ext cx="7467600" cy="4800600"/>
          </a:xfrm>
        </p:spPr>
        <p:txBody>
          <a:bodyPr>
            <a:normAutofit fontScale="92500" lnSpcReduction="20000"/>
          </a:bodyPr>
          <a:lstStyle/>
          <a:p>
            <a:r>
              <a:rPr lang="en-US" dirty="0" smtClean="0"/>
              <a:t>Many states have revised their juvenile codes to make it easier to transfer juveniles to adult court</a:t>
            </a:r>
          </a:p>
          <a:p>
            <a:r>
              <a:rPr lang="en-US" dirty="0" smtClean="0"/>
              <a:t>Most states give juvenile courts discretionary (flexible/unrestricted) power to designate appropriate cases for adult prosecution.</a:t>
            </a:r>
          </a:p>
          <a:p>
            <a:r>
              <a:rPr lang="en-US" dirty="0" smtClean="0"/>
              <a:t>Several states have provisions mandating the waiver of cases that meet a certain age and offense requirements</a:t>
            </a:r>
          </a:p>
          <a:p>
            <a:pPr lvl="1"/>
            <a:r>
              <a:rPr lang="en-US" dirty="0" smtClean="0"/>
              <a:t>Gang members involved in violent crime are often transferred to adult court under these provisions.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Offenses</a:t>
            </a:r>
            <a:endParaRPr lang="en-US" b="1" dirty="0"/>
          </a:p>
        </p:txBody>
      </p:sp>
      <p:sp>
        <p:nvSpPr>
          <p:cNvPr id="3" name="Content Placeholder 2"/>
          <p:cNvSpPr>
            <a:spLocks noGrp="1"/>
          </p:cNvSpPr>
          <p:nvPr>
            <p:ph idx="1"/>
          </p:nvPr>
        </p:nvSpPr>
        <p:spPr>
          <a:xfrm>
            <a:off x="457200" y="1600200"/>
            <a:ext cx="7848600" cy="4800600"/>
          </a:xfrm>
        </p:spPr>
        <p:txBody>
          <a:bodyPr>
            <a:normAutofit fontScale="92500" lnSpcReduction="20000"/>
          </a:bodyPr>
          <a:lstStyle/>
          <a:p>
            <a:r>
              <a:rPr lang="en-US" dirty="0" smtClean="0"/>
              <a:t>Issue/Problem</a:t>
            </a:r>
          </a:p>
          <a:p>
            <a:pPr lvl="1"/>
            <a:r>
              <a:rPr lang="en-US" dirty="0" smtClean="0"/>
              <a:t>Acts that would not be crimes if committed by an adult</a:t>
            </a:r>
          </a:p>
          <a:p>
            <a:pPr lvl="2"/>
            <a:r>
              <a:rPr lang="en-US" dirty="0" smtClean="0"/>
              <a:t>Beyond control</a:t>
            </a:r>
          </a:p>
          <a:p>
            <a:pPr lvl="2"/>
            <a:r>
              <a:rPr lang="en-US" dirty="0" smtClean="0"/>
              <a:t>Habitually disobedient</a:t>
            </a:r>
          </a:p>
          <a:p>
            <a:pPr lvl="2"/>
            <a:r>
              <a:rPr lang="en-US" dirty="0" smtClean="0"/>
              <a:t>Truant from school</a:t>
            </a:r>
          </a:p>
          <a:p>
            <a:endParaRPr lang="en-US" dirty="0" smtClean="0"/>
          </a:p>
          <a:p>
            <a:r>
              <a:rPr lang="en-US" dirty="0" smtClean="0"/>
              <a:t>Might be emotionally troubled who need help</a:t>
            </a:r>
          </a:p>
          <a:p>
            <a:r>
              <a:rPr lang="en-US" dirty="0" smtClean="0"/>
              <a:t>Many are runaways or young people with drinking and drug problems</a:t>
            </a:r>
          </a:p>
          <a:p>
            <a:r>
              <a:rPr lang="en-US" dirty="0" smtClean="0"/>
              <a:t>Some are trying to escape abusive or other difficult home situations.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National Statistics</a:t>
            </a:r>
            <a:endParaRPr lang="en-US" b="1" dirty="0"/>
          </a:p>
        </p:txBody>
      </p:sp>
      <p:sp>
        <p:nvSpPr>
          <p:cNvPr id="3" name="Content Placeholder 2"/>
          <p:cNvSpPr>
            <a:spLocks noGrp="1"/>
          </p:cNvSpPr>
          <p:nvPr>
            <p:ph idx="1"/>
          </p:nvPr>
        </p:nvSpPr>
        <p:spPr/>
        <p:txBody>
          <a:bodyPr/>
          <a:lstStyle/>
          <a:p>
            <a:r>
              <a:rPr lang="en-US" dirty="0" smtClean="0"/>
              <a:t>Estimated that 13 million youths are on the street each day</a:t>
            </a:r>
          </a:p>
          <a:p>
            <a:r>
              <a:rPr lang="en-US" dirty="0" smtClean="0"/>
              <a:t>1 in 7 minors will run away each year</a:t>
            </a:r>
          </a:p>
          <a:p>
            <a:pPr lvl="1"/>
            <a:r>
              <a:rPr lang="en-US" dirty="0" smtClean="0"/>
              <a:t>Nearly 70% are between ages 14-17</a:t>
            </a:r>
          </a:p>
          <a:p>
            <a:pPr lvl="1"/>
            <a:r>
              <a:rPr lang="en-US" dirty="0" smtClean="0"/>
              <a:t>More than 75% of runaways are girls</a:t>
            </a:r>
          </a:p>
          <a:p>
            <a:pPr lvl="1"/>
            <a:r>
              <a:rPr lang="en-US" dirty="0" smtClean="0"/>
              <a:t>Most runaways return home of their own accord, others are picked up by the police and referred to juvenile court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a:t>
            </a:r>
            <a:endParaRPr lang="en-US" b="1" dirty="0"/>
          </a:p>
        </p:txBody>
      </p:sp>
      <p:sp>
        <p:nvSpPr>
          <p:cNvPr id="3" name="Content Placeholder 2"/>
          <p:cNvSpPr>
            <a:spLocks noGrp="1"/>
          </p:cNvSpPr>
          <p:nvPr>
            <p:ph idx="1"/>
          </p:nvPr>
        </p:nvSpPr>
        <p:spPr/>
        <p:txBody>
          <a:bodyPr/>
          <a:lstStyle/>
          <a:p>
            <a:r>
              <a:rPr lang="en-US" dirty="0" smtClean="0"/>
              <a:t>A single act of unruly behavior is not enough to support a finding that a juvenile is in need of court supervision.</a:t>
            </a:r>
          </a:p>
          <a:p>
            <a:r>
              <a:rPr lang="en-US" dirty="0" smtClean="0"/>
              <a:t>Most states require proof that the young person is habitually disobedient or has repeatedly run away, skipped school, or been out of control.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1143000"/>
          </a:xfrm>
        </p:spPr>
        <p:txBody>
          <a:bodyPr>
            <a:normAutofit fontScale="90000"/>
          </a:bodyPr>
          <a:lstStyle/>
          <a:p>
            <a:r>
              <a:rPr lang="en-US" b="1" dirty="0" smtClean="0"/>
              <a:t>PINS – Person In Need of Supervision</a:t>
            </a:r>
            <a:endParaRPr lang="en-US" b="1" dirty="0"/>
          </a:p>
        </p:txBody>
      </p:sp>
      <p:sp>
        <p:nvSpPr>
          <p:cNvPr id="3" name="Content Placeholder 2"/>
          <p:cNvSpPr>
            <a:spLocks noGrp="1"/>
          </p:cNvSpPr>
          <p:nvPr>
            <p:ph idx="1"/>
          </p:nvPr>
        </p:nvSpPr>
        <p:spPr/>
        <p:txBody>
          <a:bodyPr/>
          <a:lstStyle/>
          <a:p>
            <a:r>
              <a:rPr lang="en-US" dirty="0" smtClean="0"/>
              <a:t>Parents sometimes ask the court to file PINS due to problems at home.</a:t>
            </a:r>
          </a:p>
          <a:p>
            <a:r>
              <a:rPr lang="en-US" dirty="0" smtClean="0"/>
              <a:t>Children charged with status offenses may defend their conduct by showing that it was justified or that the parents were unreasonable and at fault.</a:t>
            </a:r>
          </a:p>
          <a:p>
            <a:pPr lvl="1"/>
            <a:r>
              <a:rPr lang="en-US" dirty="0" smtClean="0"/>
              <a:t>PINS petition might be withdrawn by the court and replaced by a neglect petition against the parents.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Juvenile Justice Today</a:t>
            </a:r>
            <a:endParaRPr lang="en-US" b="1" dirty="0"/>
          </a:p>
        </p:txBody>
      </p:sp>
      <p:sp>
        <p:nvSpPr>
          <p:cNvPr id="3" name="Content Placeholder 2"/>
          <p:cNvSpPr>
            <a:spLocks noGrp="1"/>
          </p:cNvSpPr>
          <p:nvPr>
            <p:ph idx="1"/>
          </p:nvPr>
        </p:nvSpPr>
        <p:spPr/>
        <p:txBody>
          <a:bodyPr/>
          <a:lstStyle/>
          <a:p>
            <a:r>
              <a:rPr lang="en-US" dirty="0" smtClean="0"/>
              <a:t>1960s – juvenile court system was more harsh than in the adult system</a:t>
            </a:r>
          </a:p>
          <a:p>
            <a:pPr lvl="1"/>
            <a:r>
              <a:rPr lang="en-US" dirty="0" smtClean="0"/>
              <a:t>No procedural safeguards and constitutional rights were denied.</a:t>
            </a:r>
          </a:p>
          <a:p>
            <a:r>
              <a:rPr lang="en-US" dirty="0" smtClean="0"/>
              <a:t>1966 – changes in the juvenile system occur through support of the U.S. Supreme Court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Delinquent Acts</a:t>
            </a:r>
            <a:endParaRPr lang="en-US" b="1" dirty="0"/>
          </a:p>
        </p:txBody>
      </p:sp>
      <p:sp>
        <p:nvSpPr>
          <p:cNvPr id="3" name="Content Placeholder 2"/>
          <p:cNvSpPr>
            <a:spLocks noGrp="1"/>
          </p:cNvSpPr>
          <p:nvPr>
            <p:ph idx="1"/>
          </p:nvPr>
        </p:nvSpPr>
        <p:spPr/>
        <p:txBody>
          <a:bodyPr/>
          <a:lstStyle/>
          <a:p>
            <a:r>
              <a:rPr lang="en-US" dirty="0" smtClean="0"/>
              <a:t>U.S. Supreme Court ruled that juveniles charged with delinquent acts are entitled to four rights.</a:t>
            </a:r>
          </a:p>
          <a:p>
            <a:pPr marL="962406" lvl="1" indent="-514350">
              <a:buFont typeface="+mj-lt"/>
              <a:buAutoNum type="arabicPeriod"/>
            </a:pPr>
            <a:r>
              <a:rPr lang="en-US" dirty="0" smtClean="0"/>
              <a:t>The right to notification of the charges against them</a:t>
            </a:r>
          </a:p>
          <a:p>
            <a:pPr marL="962406" lvl="1" indent="-514350">
              <a:buFont typeface="+mj-lt"/>
              <a:buAutoNum type="arabicPeriod"/>
            </a:pPr>
            <a:r>
              <a:rPr lang="en-US" dirty="0" smtClean="0"/>
              <a:t>The right to an attorney</a:t>
            </a:r>
          </a:p>
          <a:p>
            <a:pPr marL="962406" lvl="1" indent="-514350">
              <a:buFont typeface="+mj-lt"/>
              <a:buAutoNum type="arabicPeriod"/>
            </a:pPr>
            <a:r>
              <a:rPr lang="en-US" dirty="0" smtClean="0"/>
              <a:t>The right to confront and cross-examine witnesses</a:t>
            </a:r>
          </a:p>
          <a:p>
            <a:pPr marL="962406" lvl="1" indent="-514350">
              <a:buFont typeface="+mj-lt"/>
              <a:buAutoNum type="arabicPeriod"/>
            </a:pPr>
            <a:r>
              <a:rPr lang="en-US" dirty="0" smtClean="0"/>
              <a:t>The right to remain silent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Cases</a:t>
            </a:r>
            <a:endParaRPr lang="en-US" b="1" dirty="0"/>
          </a:p>
        </p:txBody>
      </p:sp>
      <p:sp>
        <p:nvSpPr>
          <p:cNvPr id="3" name="Content Placeholder 2"/>
          <p:cNvSpPr>
            <a:spLocks noGrp="1"/>
          </p:cNvSpPr>
          <p:nvPr>
            <p:ph idx="1"/>
          </p:nvPr>
        </p:nvSpPr>
        <p:spPr/>
        <p:txBody>
          <a:bodyPr/>
          <a:lstStyle/>
          <a:p>
            <a:r>
              <a:rPr lang="en-US" i="1" dirty="0" smtClean="0"/>
              <a:t>Gerald </a:t>
            </a:r>
            <a:r>
              <a:rPr lang="en-US" i="1" dirty="0" err="1" smtClean="0"/>
              <a:t>Gault</a:t>
            </a:r>
            <a:r>
              <a:rPr lang="en-US" i="1" smtClean="0"/>
              <a:t> (1960s)</a:t>
            </a:r>
            <a:endParaRPr lang="en-US" i="1" dirty="0" smtClean="0"/>
          </a:p>
          <a:p>
            <a:pPr lvl="1"/>
            <a:r>
              <a:rPr lang="en-US" dirty="0" smtClean="0"/>
              <a:t>Decision gave young people accused of a crime many of the same rights as adults</a:t>
            </a:r>
          </a:p>
          <a:p>
            <a:r>
              <a:rPr lang="en-US" i="1" dirty="0" smtClean="0"/>
              <a:t>In re </a:t>
            </a:r>
            <a:r>
              <a:rPr lang="en-US" i="1" dirty="0" err="1" smtClean="0"/>
              <a:t>Winship</a:t>
            </a:r>
            <a:r>
              <a:rPr lang="en-US" i="1" dirty="0" smtClean="0"/>
              <a:t> </a:t>
            </a:r>
            <a:r>
              <a:rPr lang="en-US" dirty="0" smtClean="0"/>
              <a:t>(1970)</a:t>
            </a:r>
          </a:p>
          <a:p>
            <a:pPr lvl="1"/>
            <a:r>
              <a:rPr lang="en-US" dirty="0" smtClean="0"/>
              <a:t>U.S. Supreme Court decided by proof beyond a reasonable doubt</a:t>
            </a:r>
          </a:p>
          <a:p>
            <a:r>
              <a:rPr lang="en-US" i="1" dirty="0" err="1" smtClean="0"/>
              <a:t>McKeiver</a:t>
            </a:r>
            <a:r>
              <a:rPr lang="en-US" i="1" dirty="0" smtClean="0"/>
              <a:t> v. Pennsylvania </a:t>
            </a:r>
            <a:r>
              <a:rPr lang="en-US" dirty="0" smtClean="0"/>
              <a:t>(1971)</a:t>
            </a:r>
          </a:p>
          <a:p>
            <a:pPr lvl="1"/>
            <a:r>
              <a:rPr lang="en-US" dirty="0" smtClean="0"/>
              <a:t>U.S. Supreme Court decided that jury trials were not required in juvenile cases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Juvenile Justice and Delinquency Prevention Act of 1974</a:t>
            </a:r>
            <a:endParaRPr lang="en-US" b="1" dirty="0"/>
          </a:p>
        </p:txBody>
      </p:sp>
      <p:sp>
        <p:nvSpPr>
          <p:cNvPr id="3" name="Content Placeholder 2"/>
          <p:cNvSpPr>
            <a:spLocks noGrp="1"/>
          </p:cNvSpPr>
          <p:nvPr>
            <p:ph idx="1"/>
          </p:nvPr>
        </p:nvSpPr>
        <p:spPr>
          <a:xfrm>
            <a:off x="457200" y="1600200"/>
            <a:ext cx="7924800" cy="4953000"/>
          </a:xfrm>
        </p:spPr>
        <p:txBody>
          <a:bodyPr>
            <a:normAutofit lnSpcReduction="10000"/>
          </a:bodyPr>
          <a:lstStyle/>
          <a:p>
            <a:r>
              <a:rPr lang="en-US" dirty="0" smtClean="0"/>
              <a:t>Requires the Department of Justice to oversee changes ordered by Congress.</a:t>
            </a:r>
          </a:p>
          <a:p>
            <a:pPr lvl="1"/>
            <a:r>
              <a:rPr lang="en-US" dirty="0" smtClean="0"/>
              <a:t>Required the juvenile court system to change the way in which it treated status offenders and delinquent offenders</a:t>
            </a:r>
          </a:p>
          <a:p>
            <a:pPr lvl="2"/>
            <a:r>
              <a:rPr lang="en-US" dirty="0" smtClean="0"/>
              <a:t>Status offenders were removed from institutions/deinstitutionalized</a:t>
            </a:r>
          </a:p>
          <a:p>
            <a:pPr lvl="2"/>
            <a:r>
              <a:rPr lang="en-US" dirty="0" smtClean="0"/>
              <a:t>Offenders still in institutions were separated from incarcerated adults</a:t>
            </a:r>
          </a:p>
          <a:p>
            <a:pPr lvl="2"/>
            <a:r>
              <a:rPr lang="en-US" dirty="0" smtClean="0"/>
              <a:t>Each state took responsibility for developing community alternatives to incarceration and for improving the juvenile justice system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1980s – 1990s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Communities became more concerned with crime </a:t>
            </a:r>
          </a:p>
          <a:p>
            <a:r>
              <a:rPr lang="en-US" dirty="0" smtClean="0"/>
              <a:t>The juvenile court system was seen as being too soft on crime</a:t>
            </a:r>
          </a:p>
          <a:p>
            <a:r>
              <a:rPr lang="en-US" dirty="0" smtClean="0"/>
              <a:t>Public demanded harsher penalties of juveniles as well as adults</a:t>
            </a:r>
          </a:p>
          <a:p>
            <a:r>
              <a:rPr lang="en-US" dirty="0" smtClean="0"/>
              <a:t>Many suggested sending youth offenders to  military-style “boot camps”</a:t>
            </a:r>
          </a:p>
          <a:p>
            <a:r>
              <a:rPr lang="en-US" dirty="0" smtClean="0"/>
              <a:t>Some even called for ending the juvenile court system altogether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60438"/>
          </a:xfrm>
        </p:spPr>
        <p:txBody>
          <a:bodyPr/>
          <a:lstStyle/>
          <a:p>
            <a:r>
              <a:rPr lang="en-US" dirty="0" smtClean="0"/>
              <a:t> </a:t>
            </a:r>
            <a:r>
              <a:rPr lang="en-US" b="1" dirty="0" smtClean="0"/>
              <a:t>Vocabulary</a:t>
            </a:r>
            <a:endParaRPr lang="en-US" b="1" dirty="0"/>
          </a:p>
        </p:txBody>
      </p:sp>
      <p:sp>
        <p:nvSpPr>
          <p:cNvPr id="3" name="Content Placeholder 2"/>
          <p:cNvSpPr>
            <a:spLocks noGrp="1"/>
          </p:cNvSpPr>
          <p:nvPr>
            <p:ph idx="1"/>
          </p:nvPr>
        </p:nvSpPr>
        <p:spPr>
          <a:xfrm>
            <a:off x="457200" y="990600"/>
            <a:ext cx="8153400" cy="5638800"/>
          </a:xfrm>
        </p:spPr>
        <p:txBody>
          <a:bodyPr>
            <a:normAutofit fontScale="85000" lnSpcReduction="20000"/>
          </a:bodyPr>
          <a:lstStyle/>
          <a:p>
            <a:r>
              <a:rPr lang="en-US" b="1" dirty="0" smtClean="0"/>
              <a:t>Juvenile</a:t>
            </a:r>
          </a:p>
          <a:p>
            <a:pPr lvl="1"/>
            <a:r>
              <a:rPr lang="en-US" dirty="0" smtClean="0"/>
              <a:t>A person not yet considered an adult for purposes of determining either criminal or civil liability; a minor.</a:t>
            </a:r>
          </a:p>
          <a:p>
            <a:r>
              <a:rPr lang="en-US" b="1" dirty="0" smtClean="0"/>
              <a:t>Minor</a:t>
            </a:r>
          </a:p>
          <a:p>
            <a:pPr lvl="1"/>
            <a:r>
              <a:rPr lang="en-US" dirty="0" smtClean="0"/>
              <a:t>A child; a person under the legal age of adulthood, usually 18 or 21</a:t>
            </a:r>
          </a:p>
          <a:p>
            <a:r>
              <a:rPr lang="en-US" b="1" dirty="0" smtClean="0"/>
              <a:t>Delinquent</a:t>
            </a:r>
          </a:p>
          <a:p>
            <a:pPr lvl="1"/>
            <a:r>
              <a:rPr lang="en-US" dirty="0" smtClean="0"/>
              <a:t>Guilty of a misdeed or offense.</a:t>
            </a:r>
          </a:p>
          <a:p>
            <a:r>
              <a:rPr lang="en-US" b="1" dirty="0" smtClean="0"/>
              <a:t>Delinquent Offender</a:t>
            </a:r>
          </a:p>
          <a:p>
            <a:pPr lvl="1"/>
            <a:r>
              <a:rPr lang="en-US" dirty="0" smtClean="0"/>
              <a:t>A minor who has committed an act that, if committed by an adult, would be a crime under federal, state, or local law.</a:t>
            </a:r>
          </a:p>
          <a:p>
            <a:r>
              <a:rPr lang="en-US" b="1" dirty="0" smtClean="0"/>
              <a:t>Status Offender</a:t>
            </a:r>
          </a:p>
          <a:p>
            <a:pPr lvl="1"/>
            <a:r>
              <a:rPr lang="en-US" dirty="0" smtClean="0"/>
              <a:t>Youths who have committed acts that would not be  crimes  if committed by adults. (running away from home, skipping school, violating curfew, etc.)  Considered to be unruly or beyond the control of their parents/legal guardians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6324600"/>
          </a:xfrm>
        </p:spPr>
        <p:txBody>
          <a:bodyPr>
            <a:normAutofit fontScale="85000" lnSpcReduction="10000"/>
          </a:bodyPr>
          <a:lstStyle/>
          <a:p>
            <a:r>
              <a:rPr lang="en-US" sz="2700" b="1" dirty="0" smtClean="0"/>
              <a:t>Neglect</a:t>
            </a:r>
          </a:p>
          <a:p>
            <a:pPr lvl="1"/>
            <a:r>
              <a:rPr lang="en-US" sz="2700" dirty="0" smtClean="0"/>
              <a:t>Parent/guardian is charged with failing to provide adequate food, clothing, shelter, or medical care for a child.</a:t>
            </a:r>
          </a:p>
          <a:p>
            <a:r>
              <a:rPr lang="en-US" sz="2700" b="1" dirty="0" smtClean="0"/>
              <a:t>Abuse</a:t>
            </a:r>
          </a:p>
          <a:p>
            <a:pPr lvl="1"/>
            <a:r>
              <a:rPr lang="en-US" sz="2700" dirty="0" smtClean="0"/>
              <a:t>When a child has been sexually, physically, or emotionally harmed.</a:t>
            </a:r>
            <a:endParaRPr lang="en-US" sz="2700" b="1" dirty="0" smtClean="0"/>
          </a:p>
          <a:p>
            <a:r>
              <a:rPr lang="en-US" sz="2700" b="1" dirty="0" smtClean="0"/>
              <a:t>Parental Responsibility Laws</a:t>
            </a:r>
          </a:p>
          <a:p>
            <a:pPr lvl="1"/>
            <a:r>
              <a:rPr lang="en-US" sz="2700" dirty="0" smtClean="0"/>
              <a:t>Statues in which parents are held responsible and may be prosecuted for crimes committed by their children.</a:t>
            </a:r>
          </a:p>
          <a:p>
            <a:r>
              <a:rPr lang="en-US" sz="2700" b="1" dirty="0" smtClean="0"/>
              <a:t>Contributing to the Delinquency of a Minor</a:t>
            </a:r>
          </a:p>
          <a:p>
            <a:pPr lvl="1"/>
            <a:r>
              <a:rPr lang="en-US" sz="2700" dirty="0" smtClean="0"/>
              <a:t>The act, by an adult, of aiding or encouraging illegal or improper conduct by a minor.</a:t>
            </a:r>
          </a:p>
          <a:p>
            <a:r>
              <a:rPr lang="en-US" sz="2700" b="1" dirty="0" smtClean="0"/>
              <a:t>Age of Majority</a:t>
            </a:r>
          </a:p>
          <a:p>
            <a:pPr lvl="1"/>
            <a:r>
              <a:rPr lang="en-US" sz="2700" dirty="0" smtClean="0"/>
              <a:t>The age (usually 18 or 21) at which a person becomes an adult, as specified by state law, and acquires both the rights and the responsibilities of adulthood.</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960438"/>
          </a:xfrm>
        </p:spPr>
        <p:txBody>
          <a:bodyPr/>
          <a:lstStyle/>
          <a:p>
            <a:r>
              <a:rPr lang="en-US" b="1" dirty="0" smtClean="0"/>
              <a:t>History of the Court System</a:t>
            </a:r>
            <a:endParaRPr lang="en-US" b="1" dirty="0"/>
          </a:p>
        </p:txBody>
      </p:sp>
      <p:sp>
        <p:nvSpPr>
          <p:cNvPr id="3" name="Content Placeholder 2"/>
          <p:cNvSpPr>
            <a:spLocks noGrp="1"/>
          </p:cNvSpPr>
          <p:nvPr>
            <p:ph idx="1"/>
          </p:nvPr>
        </p:nvSpPr>
        <p:spPr>
          <a:xfrm>
            <a:off x="457200" y="1295400"/>
            <a:ext cx="8077200" cy="5334000"/>
          </a:xfrm>
        </p:spPr>
        <p:txBody>
          <a:bodyPr>
            <a:noAutofit/>
          </a:bodyPr>
          <a:lstStyle/>
          <a:p>
            <a:r>
              <a:rPr lang="en-US" sz="2200" dirty="0" smtClean="0"/>
              <a:t>Children used to be treated the same as adults (prison – execution)</a:t>
            </a:r>
          </a:p>
          <a:p>
            <a:r>
              <a:rPr lang="en-US" sz="2200" dirty="0" smtClean="0"/>
              <a:t>Reformers argued that it was failure of the family unit that caused delinquent  behavior.</a:t>
            </a:r>
          </a:p>
          <a:p>
            <a:r>
              <a:rPr lang="en-US" sz="2200" dirty="0" smtClean="0"/>
              <a:t>Children under the age of 7 were never held responsible for criminal acts.</a:t>
            </a:r>
          </a:p>
          <a:p>
            <a:pPr lvl="1"/>
            <a:r>
              <a:rPr lang="en-US" sz="2000" dirty="0" smtClean="0"/>
              <a:t>The law considered them incapable of forming the necessary criminal intent.</a:t>
            </a:r>
          </a:p>
          <a:p>
            <a:r>
              <a:rPr lang="en-US" sz="2200" dirty="0" smtClean="0"/>
              <a:t>Ages between 7-14 were also seen at the time as not being capable of committing a criminal act unless it could be proved that the child knew that the act was a crime or that it would cause harm to another and committed it anyways.</a:t>
            </a:r>
          </a:p>
          <a:p>
            <a:r>
              <a:rPr lang="en-US" sz="2200" dirty="0" smtClean="0"/>
              <a:t>Children over the age of 14 could be charged with a crime and handled in the same manner as an adult.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01000" cy="5486400"/>
          </a:xfrm>
        </p:spPr>
        <p:txBody>
          <a:bodyPr>
            <a:normAutofit lnSpcReduction="10000"/>
          </a:bodyPr>
          <a:lstStyle/>
          <a:p>
            <a:r>
              <a:rPr lang="en-US" sz="3200" dirty="0" smtClean="0"/>
              <a:t>Juvenile courts were designed to be informal, allowing the court to act as a parent or guardian for the child.  </a:t>
            </a:r>
          </a:p>
          <a:p>
            <a:pPr lvl="1"/>
            <a:r>
              <a:rPr lang="en-US" sz="3200" dirty="0" smtClean="0"/>
              <a:t>Meant to rehabilitate young offenders</a:t>
            </a:r>
          </a:p>
          <a:p>
            <a:pPr lvl="1"/>
            <a:r>
              <a:rPr lang="en-US" sz="3200" dirty="0" smtClean="0"/>
              <a:t>Permitted to do whatever it thought necessary to help the child</a:t>
            </a:r>
          </a:p>
          <a:p>
            <a:r>
              <a:rPr lang="en-US" sz="3200" dirty="0" smtClean="0"/>
              <a:t>The 1</a:t>
            </a:r>
            <a:r>
              <a:rPr lang="en-US" sz="3200" baseline="30000" dirty="0" smtClean="0"/>
              <a:t>st</a:t>
            </a:r>
            <a:r>
              <a:rPr lang="en-US" sz="3200" dirty="0" smtClean="0"/>
              <a:t> Juvenile Court was created in 1899</a:t>
            </a:r>
          </a:p>
          <a:p>
            <a:r>
              <a:rPr lang="en-US" sz="3200" dirty="0" smtClean="0"/>
              <a:t>Hearings were closed to the public</a:t>
            </a:r>
          </a:p>
          <a:p>
            <a:r>
              <a:rPr lang="en-US" sz="3200" dirty="0" smtClean="0"/>
              <a:t>Different terms were used from the adult system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01000" cy="5638800"/>
          </a:xfrm>
        </p:spPr>
        <p:txBody>
          <a:bodyPr>
            <a:normAutofit/>
          </a:bodyPr>
          <a:lstStyle/>
          <a:p>
            <a:r>
              <a:rPr lang="en-US" sz="3200" dirty="0" smtClean="0"/>
              <a:t>Today, the court handles 3 types of juveniles: delinquent offenders, status offenders, and neglected and abused children.</a:t>
            </a:r>
          </a:p>
          <a:p>
            <a:r>
              <a:rPr lang="en-US" sz="3200" dirty="0" smtClean="0"/>
              <a:t>Continued to be defined by the tension between a “</a:t>
            </a:r>
            <a:r>
              <a:rPr lang="en-US" sz="3200" u="sng" dirty="0" smtClean="0"/>
              <a:t>humanitarian</a:t>
            </a:r>
            <a:r>
              <a:rPr lang="en-US" sz="3200" dirty="0" smtClean="0"/>
              <a:t>” philosophy (rehabilitate the offender) and a “</a:t>
            </a:r>
            <a:r>
              <a:rPr lang="en-US" sz="3200" u="sng" dirty="0" smtClean="0"/>
              <a:t>control</a:t>
            </a:r>
            <a:r>
              <a:rPr lang="en-US" sz="3200" dirty="0" smtClean="0"/>
              <a:t>” philosophy (punish the offender)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Different Terms – Same Meaning</a:t>
            </a:r>
            <a:endParaRPr lang="en-US" b="1" dirty="0"/>
          </a:p>
        </p:txBody>
      </p:sp>
      <p:sp>
        <p:nvSpPr>
          <p:cNvPr id="4" name="Content Placeholder 3"/>
          <p:cNvSpPr>
            <a:spLocks noGrp="1"/>
          </p:cNvSpPr>
          <p:nvPr>
            <p:ph sz="half" idx="1"/>
          </p:nvPr>
        </p:nvSpPr>
        <p:spPr/>
        <p:txBody>
          <a:bodyPr>
            <a:normAutofit fontScale="92500" lnSpcReduction="10000"/>
          </a:bodyPr>
          <a:lstStyle/>
          <a:p>
            <a:pPr algn="ctr">
              <a:buNone/>
            </a:pPr>
            <a:r>
              <a:rPr lang="en-US" b="1" u="sng" dirty="0" smtClean="0">
                <a:solidFill>
                  <a:schemeClr val="accent1"/>
                </a:solidFill>
              </a:rPr>
              <a:t>Juvenile Law</a:t>
            </a:r>
          </a:p>
          <a:p>
            <a:r>
              <a:rPr lang="en-US" dirty="0" smtClean="0"/>
              <a:t>Offense</a:t>
            </a:r>
          </a:p>
          <a:p>
            <a:r>
              <a:rPr lang="en-US" dirty="0" smtClean="0"/>
              <a:t>Take into custody</a:t>
            </a:r>
          </a:p>
          <a:p>
            <a:r>
              <a:rPr lang="en-US" dirty="0" smtClean="0"/>
              <a:t>Petition</a:t>
            </a:r>
          </a:p>
          <a:p>
            <a:r>
              <a:rPr lang="en-US" dirty="0" smtClean="0"/>
              <a:t>Denial</a:t>
            </a:r>
          </a:p>
          <a:p>
            <a:r>
              <a:rPr lang="en-US" dirty="0" smtClean="0"/>
              <a:t>Admission</a:t>
            </a:r>
          </a:p>
          <a:p>
            <a:r>
              <a:rPr lang="en-US" dirty="0" smtClean="0"/>
              <a:t>Adjudicatory hearing</a:t>
            </a:r>
          </a:p>
          <a:p>
            <a:r>
              <a:rPr lang="en-US" dirty="0" smtClean="0"/>
              <a:t>Found delinquent</a:t>
            </a:r>
          </a:p>
          <a:p>
            <a:r>
              <a:rPr lang="en-US" dirty="0" smtClean="0"/>
              <a:t>Disposition</a:t>
            </a:r>
          </a:p>
          <a:p>
            <a:r>
              <a:rPr lang="en-US" dirty="0" smtClean="0"/>
              <a:t>Detention</a:t>
            </a:r>
          </a:p>
          <a:p>
            <a:r>
              <a:rPr lang="en-US" dirty="0" smtClean="0"/>
              <a:t>Aftercare </a:t>
            </a:r>
            <a:endParaRPr lang="en-US" dirty="0"/>
          </a:p>
        </p:txBody>
      </p:sp>
      <p:sp>
        <p:nvSpPr>
          <p:cNvPr id="5" name="Content Placeholder 4"/>
          <p:cNvSpPr>
            <a:spLocks noGrp="1"/>
          </p:cNvSpPr>
          <p:nvPr>
            <p:ph sz="half" idx="2"/>
          </p:nvPr>
        </p:nvSpPr>
        <p:spPr/>
        <p:txBody>
          <a:bodyPr>
            <a:normAutofit fontScale="92500" lnSpcReduction="10000"/>
          </a:bodyPr>
          <a:lstStyle/>
          <a:p>
            <a:pPr algn="ctr">
              <a:buNone/>
            </a:pPr>
            <a:r>
              <a:rPr lang="en-US" b="1" u="sng" dirty="0" smtClean="0">
                <a:solidFill>
                  <a:schemeClr val="accent1"/>
                </a:solidFill>
              </a:rPr>
              <a:t>Adult Law</a:t>
            </a:r>
          </a:p>
          <a:p>
            <a:r>
              <a:rPr lang="en-US" dirty="0" smtClean="0"/>
              <a:t>Crime</a:t>
            </a:r>
          </a:p>
          <a:p>
            <a:r>
              <a:rPr lang="en-US" dirty="0" smtClean="0"/>
              <a:t>Arrest</a:t>
            </a:r>
          </a:p>
          <a:p>
            <a:r>
              <a:rPr lang="en-US" dirty="0" smtClean="0"/>
              <a:t>File charges</a:t>
            </a:r>
          </a:p>
          <a:p>
            <a:r>
              <a:rPr lang="en-US" dirty="0" smtClean="0"/>
              <a:t>Not guilty plea</a:t>
            </a:r>
          </a:p>
          <a:p>
            <a:r>
              <a:rPr lang="en-US" dirty="0" smtClean="0"/>
              <a:t>Guilty plea</a:t>
            </a:r>
          </a:p>
          <a:p>
            <a:r>
              <a:rPr lang="en-US" dirty="0" smtClean="0"/>
              <a:t>Trial</a:t>
            </a:r>
          </a:p>
          <a:p>
            <a:r>
              <a:rPr lang="en-US" dirty="0" smtClean="0"/>
              <a:t>Found guilty</a:t>
            </a:r>
          </a:p>
          <a:p>
            <a:r>
              <a:rPr lang="en-US" dirty="0" smtClean="0"/>
              <a:t>Sentencing</a:t>
            </a:r>
          </a:p>
          <a:p>
            <a:r>
              <a:rPr lang="en-US" dirty="0" smtClean="0"/>
              <a:t>Jail</a:t>
            </a:r>
          </a:p>
          <a:p>
            <a:r>
              <a:rPr lang="en-US" dirty="0" smtClean="0"/>
              <a:t>Parole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Is A Juvenile?</a:t>
            </a:r>
            <a:endParaRPr lang="en-US" b="1" dirty="0"/>
          </a:p>
        </p:txBody>
      </p:sp>
      <p:sp>
        <p:nvSpPr>
          <p:cNvPr id="3" name="Content Placeholder 2"/>
          <p:cNvSpPr>
            <a:spLocks noGrp="1"/>
          </p:cNvSpPr>
          <p:nvPr>
            <p:ph idx="1"/>
          </p:nvPr>
        </p:nvSpPr>
        <p:spPr/>
        <p:txBody>
          <a:bodyPr>
            <a:normAutofit/>
          </a:bodyPr>
          <a:lstStyle/>
          <a:p>
            <a:r>
              <a:rPr lang="en-US" dirty="0" smtClean="0"/>
              <a:t>All states set limits to determine whether a person accused of a crime will be handled in adult or juvenile court.</a:t>
            </a:r>
          </a:p>
          <a:p>
            <a:r>
              <a:rPr lang="en-US" dirty="0" smtClean="0"/>
              <a:t>Most states consider young people as juveniles until age 18</a:t>
            </a:r>
          </a:p>
          <a:p>
            <a:r>
              <a:rPr lang="en-US" dirty="0" smtClean="0"/>
              <a:t>Some states set the age limit at 16 or 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Juvenile or Adult?</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In most states, juveniles charged with a serious felony such as robbery, assault, rape, or murder can be tried as an adult</a:t>
            </a:r>
          </a:p>
          <a:p>
            <a:endParaRPr lang="en-US" dirty="0" smtClean="0"/>
          </a:p>
          <a:p>
            <a:pPr lvl="1"/>
            <a:r>
              <a:rPr lang="en-US" dirty="0" smtClean="0"/>
              <a:t>Completely up to the judge or state law to decide.</a:t>
            </a:r>
          </a:p>
          <a:p>
            <a:pPr lvl="1"/>
            <a:endParaRPr lang="en-US" dirty="0" smtClean="0"/>
          </a:p>
          <a:p>
            <a:r>
              <a:rPr lang="en-US" dirty="0" smtClean="0"/>
              <a:t>Transfer Hearing (Waiver Hearing)</a:t>
            </a:r>
          </a:p>
          <a:p>
            <a:pPr lvl="1"/>
            <a:r>
              <a:rPr lang="en-US" dirty="0" smtClean="0"/>
              <a:t>Judge considers</a:t>
            </a:r>
          </a:p>
          <a:p>
            <a:pPr marL="1207008" lvl="2" indent="-457200">
              <a:buFont typeface="+mj-lt"/>
              <a:buAutoNum type="arabicPeriod"/>
            </a:pPr>
            <a:r>
              <a:rPr lang="en-US" dirty="0" smtClean="0"/>
              <a:t>Juvenile’s age and past record</a:t>
            </a:r>
          </a:p>
          <a:p>
            <a:pPr marL="1207008" lvl="2" indent="-457200">
              <a:buFont typeface="+mj-lt"/>
              <a:buAutoNum type="arabicPeriod"/>
            </a:pPr>
            <a:r>
              <a:rPr lang="en-US" dirty="0" smtClean="0"/>
              <a:t>Seriousness of the crime</a:t>
            </a:r>
          </a:p>
          <a:p>
            <a:pPr marL="1207008" lvl="2" indent="-457200">
              <a:buFont typeface="+mj-lt"/>
              <a:buAutoNum type="arabicPeriod"/>
            </a:pPr>
            <a:r>
              <a:rPr lang="en-US" dirty="0" smtClean="0"/>
              <a:t>Likelihood that the juvenile may be rehabilitated before the age of consent </a:t>
            </a:r>
          </a:p>
        </p:txBody>
      </p:sp>
    </p:spTree>
  </p:cSld>
  <p:clrMapOvr>
    <a:masterClrMapping/>
  </p:clrMapOvr>
</p:sld>
</file>

<file path=ppt/theme/theme1.xml><?xml version="1.0" encoding="utf-8"?>
<a:theme xmlns:a="http://schemas.openxmlformats.org/drawingml/2006/main" name="Technic">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244</TotalTime>
  <Words>1206</Words>
  <Application>Microsoft Office PowerPoint</Application>
  <PresentationFormat>On-screen Show (4:3)</PresentationFormat>
  <Paragraphs>133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Unit 2</vt:lpstr>
      <vt:lpstr> Vocabulary</vt:lpstr>
      <vt:lpstr>Slide 3</vt:lpstr>
      <vt:lpstr>History of the Court System</vt:lpstr>
      <vt:lpstr>Slide 5</vt:lpstr>
      <vt:lpstr>Slide 6</vt:lpstr>
      <vt:lpstr>Different Terms – Same Meaning</vt:lpstr>
      <vt:lpstr>Who Is A Juvenile?</vt:lpstr>
      <vt:lpstr>Juvenile or Adult?</vt:lpstr>
      <vt:lpstr>“Get-Tough” Attitude</vt:lpstr>
      <vt:lpstr>Status Offenses</vt:lpstr>
      <vt:lpstr>National Statistics</vt:lpstr>
      <vt:lpstr>General Rule</vt:lpstr>
      <vt:lpstr>PINS – Person In Need of Supervision</vt:lpstr>
      <vt:lpstr>Juvenile Justice Today</vt:lpstr>
      <vt:lpstr>Delinquent Acts</vt:lpstr>
      <vt:lpstr>Important Cases</vt:lpstr>
      <vt:lpstr>Juvenile Justice and Delinquency Prevention Act of 1974</vt:lpstr>
      <vt:lpstr>1980s – 1990s</vt:lpstr>
    </vt:vector>
  </TitlesOfParts>
  <Company>Omaha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esakxxm702</dc:creator>
  <cp:lastModifiedBy>esakxxm702</cp:lastModifiedBy>
  <cp:revision>41</cp:revision>
  <dcterms:created xsi:type="dcterms:W3CDTF">2012-10-15T14:42:39Z</dcterms:created>
  <dcterms:modified xsi:type="dcterms:W3CDTF">2012-10-19T16:59:11Z</dcterms:modified>
</cp:coreProperties>
</file>