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66" r:id="rId7"/>
    <p:sldId id="261" r:id="rId8"/>
    <p:sldId id="267" r:id="rId9"/>
    <p:sldId id="268" r:id="rId10"/>
    <p:sldId id="262" r:id="rId11"/>
    <p:sldId id="269" r:id="rId12"/>
    <p:sldId id="270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4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392FA9-A15E-4D26-AAAA-15B4D41DC478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80714A-9ED8-4301-81B1-D35A9BC4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UNIT 3 – TORT LAW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protect an individual if accused of doing a wrong</a:t>
            </a:r>
          </a:p>
          <a:p>
            <a:pPr lvl="1"/>
            <a:r>
              <a:rPr lang="en-US" dirty="0" smtClean="0"/>
              <a:t>When an accident occurs, the injured party can recover money from the wrongdoer’s insurance company, not from the wrongdoer.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Liability Insurance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Contract/agreement were a person agrees to make payments (premiums) to the insurance company, and the company  agrees to pay for damages caused by the insured persons for the length of the contract</a:t>
            </a:r>
          </a:p>
          <a:p>
            <a:pPr lvl="1"/>
            <a:r>
              <a:rPr lang="en-US" dirty="0" smtClean="0"/>
              <a:t>Companies set limits on how much they will pay</a:t>
            </a:r>
          </a:p>
          <a:p>
            <a:pPr lvl="1"/>
            <a:r>
              <a:rPr lang="en-US" dirty="0" smtClean="0"/>
              <a:t>Companies do not cover intentional harm</a:t>
            </a:r>
          </a:p>
          <a:p>
            <a:pPr lvl="2"/>
            <a:r>
              <a:rPr lang="en-US" dirty="0" smtClean="0"/>
              <a:t>Most </a:t>
            </a:r>
            <a:r>
              <a:rPr lang="en-US" b="1" dirty="0" smtClean="0"/>
              <a:t>doctors</a:t>
            </a:r>
            <a:r>
              <a:rPr lang="en-US" dirty="0" smtClean="0"/>
              <a:t>, </a:t>
            </a:r>
            <a:r>
              <a:rPr lang="en-US" b="1" dirty="0" smtClean="0"/>
              <a:t>lawyers</a:t>
            </a:r>
            <a:r>
              <a:rPr lang="en-US" dirty="0" smtClean="0"/>
              <a:t>, and other professionals carry liability insurance to protect themselves against </a:t>
            </a:r>
            <a:r>
              <a:rPr lang="en-US" b="1" dirty="0" smtClean="0"/>
              <a:t>malpractice</a:t>
            </a:r>
            <a:r>
              <a:rPr lang="en-US" dirty="0" smtClean="0"/>
              <a:t> suits</a:t>
            </a:r>
          </a:p>
          <a:p>
            <a:pPr lvl="2"/>
            <a:r>
              <a:rPr lang="en-US" b="1" dirty="0" smtClean="0"/>
              <a:t>Manufactures</a:t>
            </a:r>
            <a:r>
              <a:rPr lang="en-US" dirty="0" smtClean="0"/>
              <a:t> often carry liability insurance to protect against lawsuits brought by consumers injured/harmed by their products</a:t>
            </a:r>
          </a:p>
          <a:p>
            <a:pPr lvl="2"/>
            <a:r>
              <a:rPr lang="en-US" b="1" dirty="0" smtClean="0"/>
              <a:t>Home owners/Renters</a:t>
            </a:r>
            <a:r>
              <a:rPr lang="en-US" dirty="0" smtClean="0"/>
              <a:t> insurance provide coverage for loss and damage to insured property</a:t>
            </a:r>
          </a:p>
          <a:p>
            <a:pPr lvl="2"/>
            <a:r>
              <a:rPr lang="en-US" b="1" dirty="0" smtClean="0"/>
              <a:t>Auto</a:t>
            </a:r>
            <a:r>
              <a:rPr lang="en-US" dirty="0" smtClean="0"/>
              <a:t> insurance protects possible losses by paying for repairs, medical bills, lost wages, pain and suffering from an injury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5692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Auto Insurance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Medical Coverage</a:t>
            </a:r>
          </a:p>
          <a:p>
            <a:pPr lvl="1"/>
            <a:r>
              <a:rPr lang="en-US" dirty="0" smtClean="0"/>
              <a:t>Pays for your medical expenses resulting from accidents caused by you</a:t>
            </a:r>
          </a:p>
          <a:p>
            <a:pPr lvl="1"/>
            <a:r>
              <a:rPr lang="en-US" dirty="0" smtClean="0"/>
              <a:t>Pays for passengers in your car, no matter who is at fault</a:t>
            </a:r>
          </a:p>
          <a:p>
            <a:r>
              <a:rPr lang="en-US" b="1" dirty="0" smtClean="0"/>
              <a:t>Collision Coverage</a:t>
            </a:r>
          </a:p>
          <a:p>
            <a:pPr lvl="1"/>
            <a:r>
              <a:rPr lang="en-US" dirty="0" smtClean="0"/>
              <a:t>Pays for damage to your own car, even if the accident was your fault</a:t>
            </a:r>
          </a:p>
          <a:p>
            <a:pPr lvl="1"/>
            <a:r>
              <a:rPr lang="en-US" dirty="0" smtClean="0"/>
              <a:t>Pays up to the actual value of the car</a:t>
            </a:r>
          </a:p>
          <a:p>
            <a:r>
              <a:rPr lang="en-US" b="1" dirty="0" smtClean="0"/>
              <a:t>Comprehensive Coverage</a:t>
            </a:r>
          </a:p>
          <a:p>
            <a:pPr lvl="1"/>
            <a:r>
              <a:rPr lang="en-US" dirty="0" smtClean="0"/>
              <a:t>Protects you against damage or loss to your car from causes other than collisions</a:t>
            </a:r>
          </a:p>
          <a:p>
            <a:r>
              <a:rPr lang="en-US" b="1" dirty="0" smtClean="0"/>
              <a:t>Uninsured Motorist Coverage</a:t>
            </a:r>
          </a:p>
          <a:p>
            <a:pPr lvl="1"/>
            <a:r>
              <a:rPr lang="en-US" dirty="0" smtClean="0"/>
              <a:t>Protects you from other drivers who do not have insurance or do not have enough insurance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Deductible </a:t>
            </a:r>
          </a:p>
          <a:p>
            <a:pPr lvl="1"/>
            <a:r>
              <a:rPr lang="en-US" dirty="0" smtClean="0"/>
              <a:t>Amount that you agree to pay toward repairs before the insurance company pays anything</a:t>
            </a:r>
          </a:p>
          <a:p>
            <a:pPr lvl="1"/>
            <a:r>
              <a:rPr lang="en-US" dirty="0" smtClean="0"/>
              <a:t>Can lower the cost of collision insurance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INTENTIONAL TORTS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taken to deliberately harm another person or their property</a:t>
            </a:r>
          </a:p>
          <a:p>
            <a:endParaRPr lang="en-US" dirty="0" smtClean="0"/>
          </a:p>
          <a:p>
            <a:r>
              <a:rPr lang="en-US" dirty="0" smtClean="0"/>
              <a:t>2 General Types of Intentional Torts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Those causing injury to persons 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Those causing harm to property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Types of Damages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Compensatory Damages</a:t>
            </a:r>
          </a:p>
          <a:p>
            <a:pPr lvl="1"/>
            <a:r>
              <a:rPr lang="en-US" dirty="0" smtClean="0"/>
              <a:t>A person who proves that someone else committed an intentional tort against him/her can recover damages to make up for the harm caused.</a:t>
            </a:r>
          </a:p>
          <a:p>
            <a:pPr lvl="1"/>
            <a:r>
              <a:rPr lang="en-US" dirty="0" smtClean="0"/>
              <a:t>Future losses must be proved by the plaintiff</a:t>
            </a:r>
          </a:p>
          <a:p>
            <a:pPr lvl="1"/>
            <a:r>
              <a:rPr lang="en-US" dirty="0" smtClean="0"/>
              <a:t>i.e. medical bills, lost wages, pain and suffering</a:t>
            </a:r>
          </a:p>
          <a:p>
            <a:r>
              <a:rPr lang="en-US" b="1" dirty="0" smtClean="0"/>
              <a:t>Nominal Damages</a:t>
            </a:r>
          </a:p>
          <a:p>
            <a:pPr lvl="1"/>
            <a:r>
              <a:rPr lang="en-US" dirty="0" smtClean="0"/>
              <a:t>Token amount of money awarded by the court to show that the claim was justified</a:t>
            </a:r>
          </a:p>
          <a:p>
            <a:pPr lvl="1"/>
            <a:r>
              <a:rPr lang="en-US" dirty="0" smtClean="0"/>
              <a:t>Are awarded to recognize that the defendant acted wrongfully even though they did not cause substantial injury or loss.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Punitive Damages</a:t>
            </a:r>
          </a:p>
          <a:p>
            <a:pPr lvl="1"/>
            <a:r>
              <a:rPr lang="en-US" dirty="0" smtClean="0"/>
              <a:t>Amounts of money awarded to the plaintiff to punish the defendant for malicious, willful, or outrageous acts.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  It is possible for both nominal and punitive damages to be warded even where there is little or no actual harm that would justify compensatory damages.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  Sometimes people sued for intentional torts do not have to pay any damages at all, even though they did exactly what the plaintiff claims… the defendant may have a legal defense.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Torts That Injure Persons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Battery</a:t>
            </a:r>
          </a:p>
          <a:p>
            <a:pPr lvl="1"/>
            <a:r>
              <a:rPr lang="en-US" dirty="0" smtClean="0"/>
              <a:t>Considered harmful or offensive contact that would offend the average person in society</a:t>
            </a:r>
          </a:p>
          <a:p>
            <a:r>
              <a:rPr lang="en-US" dirty="0" smtClean="0"/>
              <a:t>Assault</a:t>
            </a:r>
          </a:p>
          <a:p>
            <a:pPr lvl="1"/>
            <a:r>
              <a:rPr lang="en-US" dirty="0" smtClean="0"/>
              <a:t>Can be an intentional threat, show of force, or movement that causes a reasonable fear.</a:t>
            </a:r>
          </a:p>
          <a:p>
            <a:pPr lvl="1"/>
            <a:r>
              <a:rPr lang="en-US" dirty="0" smtClean="0"/>
              <a:t>A plaintiff can recover compensation for mental disturbance, such as fright or embarrassment, along with any physical injury that directly results from the assault.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304800"/>
            <a:ext cx="9601200" cy="139903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Infliction of Emotional Distress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Intentionally using words or actions that are meant to scare someone or cause them extreme anxiety or emotional distress.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  Relatively new tort that was recognized since the 1940s</a:t>
            </a:r>
          </a:p>
          <a:p>
            <a:pPr>
              <a:buNone/>
            </a:pPr>
            <a:r>
              <a:rPr lang="en-US" dirty="0" smtClean="0"/>
              <a:t>*   Actual injury is not required for the plaintiff to recover damages</a:t>
            </a:r>
          </a:p>
          <a:p>
            <a:pPr>
              <a:buNone/>
            </a:pPr>
            <a:r>
              <a:rPr lang="en-US" dirty="0" smtClean="0"/>
              <a:t>*   Plaintiff must prove extreme distress</a:t>
            </a:r>
          </a:p>
          <a:p>
            <a:pPr>
              <a:buNone/>
            </a:pPr>
            <a:r>
              <a:rPr lang="en-US" dirty="0" smtClean="0"/>
              <a:t>*   Courts require that the defendant’s conduct be quite outrageous</a:t>
            </a:r>
          </a:p>
          <a:p>
            <a:pPr>
              <a:buNone/>
            </a:pPr>
            <a:r>
              <a:rPr lang="en-US" dirty="0" smtClean="0"/>
              <a:t>*   Mere insults are not enough to form the basis of a lawsuit for emotional distress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False Imprisonment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a person’s right to be free from unreasonable restraint</a:t>
            </a:r>
          </a:p>
          <a:p>
            <a:r>
              <a:rPr lang="en-US" dirty="0" smtClean="0"/>
              <a:t>It occurs when someone intentionally and wrongfully confines another person against his or her will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152400"/>
            <a:ext cx="9829800" cy="1600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Defamation :</a:t>
            </a:r>
            <a:br>
              <a:rPr lang="en-US" sz="4400" b="1" dirty="0" smtClean="0"/>
            </a:br>
            <a:r>
              <a:rPr lang="en-US" sz="4400" b="1" dirty="0" smtClean="0"/>
              <a:t>Protecting a Person’s Rep</a:t>
            </a:r>
            <a:r>
              <a:rPr lang="en-US" sz="4800" b="1" dirty="0" smtClean="0"/>
              <a:t>utation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Occurs when someone makes a false statement about another person that is communicated to a third party, causing harm to the person’s reputation</a:t>
            </a:r>
          </a:p>
          <a:p>
            <a:r>
              <a:rPr lang="en-US" dirty="0" smtClean="0"/>
              <a:t>Includes acts that harm a person’s reputation and can be classified as oral or written</a:t>
            </a:r>
          </a:p>
          <a:p>
            <a:pPr lvl="1"/>
            <a:r>
              <a:rPr lang="en-US" b="1" dirty="0" smtClean="0"/>
              <a:t>Slander</a:t>
            </a:r>
            <a:r>
              <a:rPr lang="en-US" dirty="0" smtClean="0"/>
              <a:t> – oral statements that harm reputation</a:t>
            </a:r>
          </a:p>
          <a:p>
            <a:pPr lvl="1"/>
            <a:r>
              <a:rPr lang="en-US" b="1" dirty="0" smtClean="0"/>
              <a:t>Libel</a:t>
            </a:r>
            <a:r>
              <a:rPr lang="en-US" dirty="0" smtClean="0"/>
              <a:t> – written statements that harm reputation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 Damages are often more difficult to prove for slander than for libel</a:t>
            </a:r>
          </a:p>
          <a:p>
            <a:pPr>
              <a:buNone/>
            </a:pPr>
            <a:r>
              <a:rPr lang="en-US" dirty="0" smtClean="0"/>
              <a:t>*  The law also protects opinion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/>
          <a:lstStyle/>
          <a:p>
            <a:r>
              <a:rPr lang="en-US" sz="4800" b="1" dirty="0" smtClean="0"/>
              <a:t>CIVIL LAW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*Most law deals with civil law instead of</a:t>
            </a:r>
          </a:p>
          <a:p>
            <a:pPr>
              <a:buNone/>
            </a:pPr>
            <a:r>
              <a:rPr lang="en-US" dirty="0" smtClean="0"/>
              <a:t>  criminal law</a:t>
            </a:r>
          </a:p>
          <a:p>
            <a:pPr>
              <a:buNone/>
            </a:pPr>
            <a:r>
              <a:rPr lang="en-US" dirty="0" smtClean="0"/>
              <a:t>*The primary goal of civil law is not to punish but to protect people by helping them avoid problems and resolve disputes</a:t>
            </a:r>
          </a:p>
          <a:p>
            <a:endParaRPr lang="en-US" dirty="0" smtClean="0"/>
          </a:p>
          <a:p>
            <a:r>
              <a:rPr lang="en-US" b="1" u="sng" dirty="0" smtClean="0"/>
              <a:t>Tort Law – rules that govern civil wrongs</a:t>
            </a:r>
          </a:p>
          <a:p>
            <a:pPr lvl="1"/>
            <a:r>
              <a:rPr lang="en-US" dirty="0" smtClean="0"/>
              <a:t>When a crime is committed in civil law it is called a tort</a:t>
            </a:r>
          </a:p>
          <a:p>
            <a:pPr lvl="1"/>
            <a:r>
              <a:rPr lang="en-US" dirty="0" smtClean="0"/>
              <a:t>Largest area of civil law</a:t>
            </a:r>
          </a:p>
          <a:p>
            <a:pPr lvl="1"/>
            <a:r>
              <a:rPr lang="en-US" dirty="0" smtClean="0"/>
              <a:t>Deals with some of society’s most controversial issues</a:t>
            </a:r>
          </a:p>
          <a:p>
            <a:pPr lvl="1"/>
            <a:r>
              <a:rPr lang="en-US" dirty="0" smtClean="0"/>
              <a:t>Balances usefulness and harm while preserving individual choice</a:t>
            </a:r>
          </a:p>
          <a:p>
            <a:pPr lvl="1"/>
            <a:r>
              <a:rPr lang="en-US" dirty="0" smtClean="0"/>
              <a:t>Encourages people to act responsibly by awarding money/damages to victims who are harmed by wrongdoers</a:t>
            </a:r>
          </a:p>
          <a:p>
            <a:pPr lvl="1"/>
            <a:r>
              <a:rPr lang="en-US" dirty="0" smtClean="0"/>
              <a:t>Can be resolved by lawsuits, far more are settled without going to court</a:t>
            </a:r>
          </a:p>
          <a:p>
            <a:pPr lvl="1"/>
            <a:r>
              <a:rPr lang="en-US" dirty="0" smtClean="0"/>
              <a:t>90% of tort cases are settled without going to trial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Torts That Harm Property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*Protects against interference with the owner’s exclusive </a:t>
            </a:r>
          </a:p>
          <a:p>
            <a:pPr>
              <a:buNone/>
            </a:pPr>
            <a:r>
              <a:rPr lang="en-US" dirty="0" smtClean="0"/>
              <a:t>  use of the property</a:t>
            </a:r>
          </a:p>
          <a:p>
            <a:pPr>
              <a:buNone/>
            </a:pPr>
            <a:r>
              <a:rPr lang="en-US" dirty="0" smtClean="0"/>
              <a:t>*Protects against property being taken or damaged.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Real Property </a:t>
            </a:r>
            <a:r>
              <a:rPr lang="en-US" dirty="0" smtClean="0"/>
              <a:t>= land and items attached to it</a:t>
            </a:r>
          </a:p>
          <a:p>
            <a:pPr lvl="1"/>
            <a:r>
              <a:rPr lang="en-US" u="sng" dirty="0" smtClean="0"/>
              <a:t>Trespass</a:t>
            </a:r>
            <a:r>
              <a:rPr lang="en-US" dirty="0" smtClean="0"/>
              <a:t>: entering property without permission</a:t>
            </a:r>
          </a:p>
          <a:p>
            <a:r>
              <a:rPr lang="en-US" b="1" dirty="0" smtClean="0"/>
              <a:t>Personal Property </a:t>
            </a:r>
            <a:r>
              <a:rPr lang="en-US" dirty="0" smtClean="0"/>
              <a:t>= property that can be moved</a:t>
            </a:r>
          </a:p>
          <a:p>
            <a:r>
              <a:rPr lang="en-US" b="1" dirty="0" smtClean="0"/>
              <a:t>Intellectual Property </a:t>
            </a:r>
            <a:r>
              <a:rPr lang="en-US" dirty="0" smtClean="0"/>
              <a:t>= creations of a person’s mind</a:t>
            </a:r>
          </a:p>
          <a:p>
            <a:pPr lvl="1"/>
            <a:r>
              <a:rPr lang="en-US" u="sng" dirty="0" smtClean="0"/>
              <a:t>Patent</a:t>
            </a:r>
            <a:r>
              <a:rPr lang="en-US" dirty="0" smtClean="0"/>
              <a:t> – recognizes ownership of an invention</a:t>
            </a:r>
          </a:p>
          <a:p>
            <a:pPr lvl="1"/>
            <a:r>
              <a:rPr lang="en-US" u="sng" dirty="0" smtClean="0"/>
              <a:t>Copyright</a:t>
            </a:r>
            <a:r>
              <a:rPr lang="en-US" dirty="0" smtClean="0"/>
              <a:t> – ownership of an expression</a:t>
            </a:r>
          </a:p>
          <a:p>
            <a:pPr lvl="1"/>
            <a:r>
              <a:rPr lang="en-US" u="sng" dirty="0" smtClean="0"/>
              <a:t>Infringement</a:t>
            </a:r>
            <a:r>
              <a:rPr lang="en-US" dirty="0" smtClean="0"/>
              <a:t> – person who uses patented or copyrighted </a:t>
            </a:r>
          </a:p>
          <a:p>
            <a:pPr lvl="1">
              <a:buNone/>
            </a:pPr>
            <a:r>
              <a:rPr lang="en-US" dirty="0" smtClean="0"/>
              <a:t>			           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8915400" cy="139903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Defenses to Intentional Torts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Consent</a:t>
            </a:r>
          </a:p>
          <a:p>
            <a:pPr lvl="1"/>
            <a:r>
              <a:rPr lang="en-US" dirty="0" smtClean="0"/>
              <a:t>Written, spoken, or assumed agreement to something</a:t>
            </a:r>
          </a:p>
          <a:p>
            <a:r>
              <a:rPr lang="en-US" b="1" dirty="0" smtClean="0"/>
              <a:t>Privilege</a:t>
            </a:r>
          </a:p>
          <a:p>
            <a:pPr lvl="1"/>
            <a:r>
              <a:rPr lang="en-US" dirty="0" smtClean="0"/>
              <a:t>The right to speak or write personally damaging words because the law allows it.</a:t>
            </a:r>
          </a:p>
          <a:p>
            <a:r>
              <a:rPr lang="en-US" b="1" dirty="0" smtClean="0"/>
              <a:t>Self-defense</a:t>
            </a:r>
          </a:p>
          <a:p>
            <a:pPr lvl="1"/>
            <a:r>
              <a:rPr lang="en-US" dirty="0" smtClean="0"/>
              <a:t>The right to defend oneself with whatever force is reasonably necessary against an actual or reasonably perceived threat of personal harm.</a:t>
            </a:r>
          </a:p>
          <a:p>
            <a:r>
              <a:rPr lang="en-US" b="1" dirty="0" smtClean="0"/>
              <a:t>Defense of property</a:t>
            </a:r>
          </a:p>
          <a:p>
            <a:pPr lvl="1"/>
            <a:r>
              <a:rPr lang="en-US" dirty="0" smtClean="0"/>
              <a:t>The use of reasonable force, which would otherwise be illegal, to </a:t>
            </a:r>
            <a:r>
              <a:rPr lang="en-US" dirty="0" err="1" smtClean="0"/>
              <a:t>defen</a:t>
            </a:r>
            <a:r>
              <a:rPr lang="en-US" dirty="0" smtClean="0"/>
              <a:t> your home or other property.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Negligence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ELEMENTS OF NEGLIGENCE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Duty</a:t>
            </a:r>
            <a:endParaRPr lang="en-US" dirty="0" smtClean="0"/>
          </a:p>
          <a:p>
            <a:pPr marL="953262" lvl="1" indent="-514350"/>
            <a:r>
              <a:rPr lang="en-US" dirty="0" smtClean="0"/>
              <a:t>The defendant, or accused wrongdoer, owed a duty of care to the plaintiff, or injured person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Breach of Duty</a:t>
            </a:r>
            <a:endParaRPr lang="en-US" dirty="0" smtClean="0"/>
          </a:p>
          <a:p>
            <a:pPr marL="953262" lvl="1" indent="-514350"/>
            <a:r>
              <a:rPr lang="en-US" dirty="0" smtClean="0"/>
              <a:t>The defendant’s conduct breached or violated the duty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Causation</a:t>
            </a:r>
            <a:endParaRPr lang="en-US" dirty="0" smtClean="0"/>
          </a:p>
          <a:p>
            <a:pPr marL="953262" lvl="1" indent="-514350"/>
            <a:r>
              <a:rPr lang="en-US" dirty="0" smtClean="0"/>
              <a:t>The defendant’s conduct caused the plaintiff’s harm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Damages</a:t>
            </a:r>
            <a:endParaRPr lang="en-US" dirty="0" smtClean="0"/>
          </a:p>
          <a:p>
            <a:pPr marL="953262" lvl="1" indent="-514350"/>
            <a:r>
              <a:rPr lang="en-US" dirty="0" smtClean="0"/>
              <a:t>The plaintiff suffered actual injuries or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Strict Liability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Defendant is liable to the plaintiff regardless of fault</a:t>
            </a:r>
          </a:p>
          <a:p>
            <a:pPr marL="953262" lvl="1" indent="-514350">
              <a:buFont typeface="+mj-lt"/>
              <a:buAutoNum type="arabicPeriod"/>
            </a:pPr>
            <a:r>
              <a:rPr lang="en-US" dirty="0" smtClean="0"/>
              <a:t>Dangerous Activities</a:t>
            </a:r>
          </a:p>
          <a:p>
            <a:pPr marL="1236726" lvl="2" indent="-514350"/>
            <a:r>
              <a:rPr lang="en-US" dirty="0" smtClean="0"/>
              <a:t>Toxic Torts</a:t>
            </a:r>
          </a:p>
          <a:p>
            <a:pPr marL="953262" lvl="1" indent="-514350">
              <a:buFont typeface="+mj-lt"/>
              <a:buAutoNum type="arabicPeriod"/>
            </a:pPr>
            <a:r>
              <a:rPr lang="en-US" dirty="0" smtClean="0"/>
              <a:t>Animals</a:t>
            </a:r>
          </a:p>
          <a:p>
            <a:pPr marL="953262" lvl="1" indent="-514350">
              <a:buFont typeface="+mj-lt"/>
              <a:buAutoNum type="arabicPeriod"/>
            </a:pPr>
            <a:r>
              <a:rPr lang="en-US" dirty="0" smtClean="0"/>
              <a:t>Defective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PUBLIC POLICY &amp; TORTS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Should compensate harmed persons in a prompt and efficient way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Fairly allocate benefits to victims and costs to wrongdoers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Deter conduct that is unreasonably risky </a:t>
            </a:r>
            <a:r>
              <a:rPr lang="en-US" smtClean="0"/>
              <a:t>or </a:t>
            </a:r>
            <a:r>
              <a:rPr lang="en-US" smtClean="0"/>
              <a:t>dangerous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9903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Tort Law Reform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Arguments</a:t>
            </a:r>
          </a:p>
          <a:p>
            <a:r>
              <a:rPr lang="en-US" dirty="0" smtClean="0"/>
              <a:t>Amount of money awarded to plaintiffs is sometimes unreasonably high</a:t>
            </a:r>
          </a:p>
          <a:p>
            <a:r>
              <a:rPr lang="en-US" dirty="0" smtClean="0"/>
              <a:t>Going to court has become much too expensive with lawyers getting too much of the money awarded</a:t>
            </a:r>
          </a:p>
          <a:p>
            <a:r>
              <a:rPr lang="en-US" dirty="0" smtClean="0"/>
              <a:t>Civil courts take too long to resolve disputes</a:t>
            </a:r>
          </a:p>
          <a:p>
            <a:r>
              <a:rPr lang="en-US" dirty="0" smtClean="0"/>
              <a:t>Tort law is so complicated that it can be difficult to determine who is at fault</a:t>
            </a:r>
          </a:p>
          <a:p>
            <a:r>
              <a:rPr lang="en-US" dirty="0" smtClean="0"/>
              <a:t>The injured party should sometimes receive compensation for a loss, regardless of whether the other party was at fault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LIABILITY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r>
              <a:rPr lang="en-US" dirty="0" smtClean="0"/>
              <a:t>Tort law deals with 2 basic questions: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Who should be </a:t>
            </a:r>
            <a:r>
              <a:rPr lang="en-US" b="1" u="sng" dirty="0" smtClean="0"/>
              <a:t>responsible, or</a:t>
            </a:r>
            <a:r>
              <a:rPr lang="en-US" u="sng" dirty="0" smtClean="0"/>
              <a:t> </a:t>
            </a:r>
            <a:r>
              <a:rPr lang="en-US" b="1" u="sng" dirty="0" smtClean="0"/>
              <a:t>liable</a:t>
            </a:r>
            <a:r>
              <a:rPr lang="en-US" dirty="0" smtClean="0"/>
              <a:t>, for harm caused by human activities?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How much should the </a:t>
            </a:r>
            <a:r>
              <a:rPr lang="en-US" b="1" u="sng" dirty="0" smtClean="0"/>
              <a:t>responsible/liable</a:t>
            </a:r>
            <a:r>
              <a:rPr lang="en-US" dirty="0" smtClean="0"/>
              <a:t> person have to pay? </a:t>
            </a:r>
          </a:p>
          <a:p>
            <a:pPr marL="1051560" lvl="1" indent="-514350">
              <a:buNone/>
            </a:pPr>
            <a:endParaRPr lang="en-US" dirty="0"/>
          </a:p>
          <a:p>
            <a:pPr marL="676656" indent="-514350">
              <a:buNone/>
            </a:pPr>
            <a:r>
              <a:rPr lang="en-US" dirty="0" smtClean="0"/>
              <a:t>*Almost any activity can be a source of </a:t>
            </a:r>
          </a:p>
          <a:p>
            <a:pPr marL="676656" indent="-514350">
              <a:buNone/>
            </a:pPr>
            <a:r>
              <a:rPr lang="en-US" dirty="0" smtClean="0"/>
              <a:t>  harm.</a:t>
            </a:r>
          </a:p>
          <a:p>
            <a:pPr marL="676656" indent="-514350">
              <a:buNone/>
            </a:pPr>
            <a:r>
              <a:rPr lang="en-US" dirty="0" smtClean="0"/>
              <a:t>*Torts occur when one person causes </a:t>
            </a:r>
          </a:p>
          <a:p>
            <a:pPr marL="676656" indent="-514350">
              <a:buNone/>
            </a:pPr>
            <a:r>
              <a:rPr lang="en-US" dirty="0" smtClean="0"/>
              <a:t>  injury to another’s property or reputation.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COMMON LAW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that are made by a judge through court decisions </a:t>
            </a:r>
          </a:p>
          <a:p>
            <a:r>
              <a:rPr lang="en-US" dirty="0" smtClean="0"/>
              <a:t>They are written down and become precedents used to decide future cases.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TYPES OF TORTS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Intentional Wrong</a:t>
            </a:r>
          </a:p>
          <a:p>
            <a:pPr marL="953262" lvl="1" indent="-514350"/>
            <a:r>
              <a:rPr lang="en-US" dirty="0" smtClean="0"/>
              <a:t>When a person acts with the intent of injuring a person, his or her property, or both</a:t>
            </a:r>
          </a:p>
          <a:p>
            <a:pPr marL="953262" lvl="1" indent="-514350"/>
            <a:r>
              <a:rPr lang="en-US" dirty="0" smtClean="0"/>
              <a:t>Can also be considered a criminal act</a:t>
            </a:r>
          </a:p>
          <a:p>
            <a:pPr marL="1236726" lvl="2" indent="-514350"/>
            <a:r>
              <a:rPr lang="en-US" dirty="0" smtClean="0"/>
              <a:t>The defendant can be prosecuted by the state as well as sued by the plaintiff.</a:t>
            </a:r>
          </a:p>
          <a:p>
            <a:pPr marL="1501902" lvl="3" indent="-514350"/>
            <a:r>
              <a:rPr lang="en-US" dirty="0" smtClean="0"/>
              <a:t>Civil tort action is used to recover monetary damages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Negligence</a:t>
            </a:r>
          </a:p>
          <a:p>
            <a:pPr marL="953262" lvl="1" indent="-514350"/>
            <a:r>
              <a:rPr lang="en-US" dirty="0" smtClean="0"/>
              <a:t>Unintentional</a:t>
            </a:r>
          </a:p>
          <a:p>
            <a:pPr marL="953262" lvl="1" indent="-514350"/>
            <a:r>
              <a:rPr lang="en-US" dirty="0" smtClean="0"/>
              <a:t>When a person fails to use reasonable care and causes harm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Strict</a:t>
            </a:r>
            <a:r>
              <a:rPr lang="en-US" u="sng" dirty="0" smtClean="0"/>
              <a:t> </a:t>
            </a:r>
            <a:r>
              <a:rPr lang="en-US" b="1" u="sng" dirty="0" smtClean="0"/>
              <a:t>Liability</a:t>
            </a:r>
          </a:p>
          <a:p>
            <a:pPr marL="953262" lvl="1" indent="-514350"/>
            <a:r>
              <a:rPr lang="en-US" dirty="0" smtClean="0"/>
              <a:t>When the defendant is engaged in an activity so dangerous that there is a serious risk of harm even if he or she acts with the utmost care</a:t>
            </a:r>
          </a:p>
          <a:p>
            <a:pPr marL="953262" lvl="1" indent="-514350"/>
            <a:r>
              <a:rPr lang="en-US" dirty="0" smtClean="0"/>
              <a:t>Plaintiff is not required to prove that the defendant was either negligent or intended to cause harm in order to recover damages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8072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Taking Your Case to Court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*In some situations, an act can be both a tort and a crime. </a:t>
            </a:r>
          </a:p>
          <a:p>
            <a:pPr>
              <a:buNone/>
            </a:pPr>
            <a:r>
              <a:rPr lang="en-US" dirty="0" smtClean="0"/>
              <a:t> This can lead to 2 separate actions (civil and criminal</a:t>
            </a:r>
          </a:p>
          <a:p>
            <a:pPr>
              <a:buNone/>
            </a:pPr>
            <a:r>
              <a:rPr lang="en-US" dirty="0" smtClean="0"/>
              <a:t> charges)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Standard of Proof</a:t>
            </a:r>
          </a:p>
          <a:p>
            <a:pPr lvl="1"/>
            <a:r>
              <a:rPr lang="en-US" dirty="0" smtClean="0"/>
              <a:t>Amount of evidence the prosecutor must present in order to win the case in </a:t>
            </a:r>
            <a:r>
              <a:rPr lang="en-US" u="sng" dirty="0" smtClean="0"/>
              <a:t>criminal court</a:t>
            </a:r>
          </a:p>
          <a:p>
            <a:pPr lvl="2"/>
            <a:r>
              <a:rPr lang="en-US" dirty="0" smtClean="0"/>
              <a:t>Must prove beyond reasonable doubt that the defendant is guilty</a:t>
            </a:r>
          </a:p>
          <a:p>
            <a:r>
              <a:rPr lang="en-US" b="1" u="sng" dirty="0" smtClean="0"/>
              <a:t>Preponderance of the Evidence</a:t>
            </a:r>
          </a:p>
          <a:p>
            <a:pPr lvl="1"/>
            <a:r>
              <a:rPr lang="en-US" dirty="0" smtClean="0"/>
              <a:t>Standard requires that to win in </a:t>
            </a:r>
            <a:r>
              <a:rPr lang="en-US" u="sng" dirty="0" smtClean="0"/>
              <a:t>civil court</a:t>
            </a:r>
            <a:r>
              <a:rPr lang="en-US" dirty="0" smtClean="0"/>
              <a:t>, more than 50% of the evidence must be in the plaintiff’s favor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*Civil standard is easier to meet than the criminal standard</a:t>
            </a:r>
          </a:p>
          <a:p>
            <a:pPr>
              <a:buNone/>
            </a:pPr>
            <a:r>
              <a:rPr lang="en-US" dirty="0" smtClean="0"/>
              <a:t>*Penalties for those found liable in a civil action are less </a:t>
            </a:r>
          </a:p>
          <a:p>
            <a:pPr>
              <a:buNone/>
            </a:pPr>
            <a:r>
              <a:rPr lang="en-US" dirty="0" smtClean="0"/>
              <a:t> severe than the penalties for those found guilty of a crime</a:t>
            </a:r>
          </a:p>
          <a:p>
            <a:pPr>
              <a:buNone/>
            </a:pPr>
            <a:r>
              <a:rPr lang="en-US" dirty="0" smtClean="0"/>
              <a:t>*A person does not go to jail for committing a tort, instead</a:t>
            </a:r>
          </a:p>
          <a:p>
            <a:pPr>
              <a:buNone/>
            </a:pPr>
            <a:r>
              <a:rPr lang="en-US" dirty="0" smtClean="0"/>
              <a:t> pays damages to those injured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5692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WHO CAN BE SUED?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Almost anyone can be sued, including individuals, groups of individuals, organizations, businesses, and even units of government</a:t>
            </a:r>
          </a:p>
          <a:p>
            <a:pPr lvl="1"/>
            <a:r>
              <a:rPr lang="en-US" dirty="0" smtClean="0"/>
              <a:t>People can sue employers for torts committed by employees in the course of their employment</a:t>
            </a:r>
          </a:p>
          <a:p>
            <a:pPr lvl="1"/>
            <a:r>
              <a:rPr lang="en-US" dirty="0" smtClean="0"/>
              <a:t>Children/Minors who commit torts may be sued if it can be proven that they acted unreasonably for a person of that age and experience</a:t>
            </a:r>
          </a:p>
          <a:p>
            <a:pPr lvl="2"/>
            <a:r>
              <a:rPr lang="en-US" dirty="0" smtClean="0"/>
              <a:t>The child’s parents are often sued as well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*Plaintiffs try to sue a defendant who has </a:t>
            </a:r>
          </a:p>
          <a:p>
            <a:pPr>
              <a:buNone/>
            </a:pPr>
            <a:r>
              <a:rPr lang="en-US" dirty="0" smtClean="0"/>
              <a:t> enough money to pay for the damages.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CANNOT BE SUED?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Immunity</a:t>
            </a:r>
            <a:r>
              <a:rPr lang="en-US" b="1" dirty="0" smtClean="0"/>
              <a:t> </a:t>
            </a:r>
            <a:r>
              <a:rPr lang="en-US" dirty="0" smtClean="0"/>
              <a:t>– certain defendants that are protected from some kinds of tort suits</a:t>
            </a:r>
          </a:p>
          <a:p>
            <a:pPr lvl="1"/>
            <a:r>
              <a:rPr lang="en-US" dirty="0" smtClean="0"/>
              <a:t>Suits within families</a:t>
            </a:r>
          </a:p>
          <a:p>
            <a:pPr lvl="2"/>
            <a:r>
              <a:rPr lang="en-US" dirty="0" smtClean="0"/>
              <a:t>Some exceptions are made </a:t>
            </a:r>
          </a:p>
          <a:p>
            <a:pPr lvl="3"/>
            <a:r>
              <a:rPr lang="en-US" dirty="0" smtClean="0"/>
              <a:t>Husband and Wives</a:t>
            </a:r>
          </a:p>
          <a:p>
            <a:pPr lvl="3"/>
            <a:r>
              <a:rPr lang="en-US" dirty="0" smtClean="0"/>
              <a:t>Siblings</a:t>
            </a:r>
          </a:p>
          <a:p>
            <a:pPr lvl="3"/>
            <a:r>
              <a:rPr lang="en-US" dirty="0" smtClean="0"/>
              <a:t>Parents and Children</a:t>
            </a:r>
          </a:p>
          <a:p>
            <a:pPr lvl="1"/>
            <a:r>
              <a:rPr lang="en-US" dirty="0" smtClean="0"/>
              <a:t>Against governments and certain government officials or vice versa</a:t>
            </a:r>
          </a:p>
          <a:p>
            <a:pPr lvl="2"/>
            <a:r>
              <a:rPr lang="en-US" dirty="0" smtClean="0"/>
              <a:t>The president, federal judges, and members of Congress are completely immune from tort liability for acts carried out within the scope of their duties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CLASS ACTION SUITS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there can be more than one</a:t>
            </a:r>
          </a:p>
          <a:p>
            <a:pPr>
              <a:buNone/>
            </a:pPr>
            <a:r>
              <a:rPr lang="en-US" dirty="0" smtClean="0"/>
              <a:t> plaintiff or injured party by one action</a:t>
            </a:r>
          </a:p>
          <a:p>
            <a:r>
              <a:rPr lang="en-US" dirty="0" smtClean="0"/>
              <a:t>These individuals are allowed to form a “class” and bring their law suit together</a:t>
            </a:r>
          </a:p>
          <a:p>
            <a:r>
              <a:rPr lang="en-US" dirty="0" smtClean="0"/>
              <a:t>The settlement or damage award will be divided among the townspeople who bring the suit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560F0F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360</TotalTime>
  <Words>1721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UNIT 3 – TORT LAW</vt:lpstr>
      <vt:lpstr>CIVIL LAW</vt:lpstr>
      <vt:lpstr>LIABILITY</vt:lpstr>
      <vt:lpstr>COMMON LAW</vt:lpstr>
      <vt:lpstr>TYPES OF TORTS</vt:lpstr>
      <vt:lpstr>Taking Your Case to Court</vt:lpstr>
      <vt:lpstr>WHO CAN BE SUED?</vt:lpstr>
      <vt:lpstr>WHO CANNOT BE SUED?</vt:lpstr>
      <vt:lpstr>CLASS ACTION SUITS</vt:lpstr>
      <vt:lpstr>PURPOSE OF INSURANCE</vt:lpstr>
      <vt:lpstr>Liability Insurance</vt:lpstr>
      <vt:lpstr>Auto Insurance</vt:lpstr>
      <vt:lpstr>INTENTIONAL TORTS</vt:lpstr>
      <vt:lpstr>Types of Damages</vt:lpstr>
      <vt:lpstr>Slide 15</vt:lpstr>
      <vt:lpstr>Torts That Injure Persons</vt:lpstr>
      <vt:lpstr>Infliction of Emotional Distress</vt:lpstr>
      <vt:lpstr>False Imprisonment</vt:lpstr>
      <vt:lpstr>Defamation : Protecting a Person’s Reputation</vt:lpstr>
      <vt:lpstr>Torts That Harm Property</vt:lpstr>
      <vt:lpstr>Defenses to Intentional Torts</vt:lpstr>
      <vt:lpstr>Negligence </vt:lpstr>
      <vt:lpstr>Strict Liability</vt:lpstr>
      <vt:lpstr>PUBLIC POLICY &amp; TORTS</vt:lpstr>
      <vt:lpstr>Tort Law Reform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TORT LAW</dc:title>
  <dc:creator>esakxxm702</dc:creator>
  <cp:lastModifiedBy>esakxxm702</cp:lastModifiedBy>
  <cp:revision>60</cp:revision>
  <dcterms:created xsi:type="dcterms:W3CDTF">2012-11-28T17:11:52Z</dcterms:created>
  <dcterms:modified xsi:type="dcterms:W3CDTF">2012-12-13T18:43:41Z</dcterms:modified>
</cp:coreProperties>
</file>