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9" r:id="rId7"/>
    <p:sldId id="260" r:id="rId8"/>
    <p:sldId id="270" r:id="rId9"/>
    <p:sldId id="271" r:id="rId10"/>
    <p:sldId id="272" r:id="rId11"/>
    <p:sldId id="273" r:id="rId12"/>
    <p:sldId id="274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8CD5768-BC08-4247-8A23-C9982776A982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970B234-2A36-4893-838A-7ABDA397B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5768-BC08-4247-8A23-C9982776A982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B234-2A36-4893-838A-7ABDA397B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5768-BC08-4247-8A23-C9982776A982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B234-2A36-4893-838A-7ABDA397B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5768-BC08-4247-8A23-C9982776A982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B234-2A36-4893-838A-7ABDA397B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5768-BC08-4247-8A23-C9982776A982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B234-2A36-4893-838A-7ABDA397B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5768-BC08-4247-8A23-C9982776A982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B234-2A36-4893-838A-7ABDA397B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CD5768-BC08-4247-8A23-C9982776A982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70B234-2A36-4893-838A-7ABDA397B6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8CD5768-BC08-4247-8A23-C9982776A982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970B234-2A36-4893-838A-7ABDA397B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5768-BC08-4247-8A23-C9982776A982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B234-2A36-4893-838A-7ABDA397B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5768-BC08-4247-8A23-C9982776A982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B234-2A36-4893-838A-7ABDA397B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5768-BC08-4247-8A23-C9982776A982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B234-2A36-4893-838A-7ABDA397B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8CD5768-BC08-4247-8A23-C9982776A982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970B234-2A36-4893-838A-7ABDA397B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://www.google.com/imgres?imgurl=http://1.bp.blogspot.com/-DD-G_TUdTHE/TbGyEIA2tfI/AAAAAAAABNg/6OkNZliOYSo/s1600/nixon.jpg&amp;imgrefurl=http://jfk50.blogspot.com/2011/04/president-nixon-is-dead.html&amp;usg=__bpfaSRyH2QOqNVZqD3OqUxH9S5k=&amp;h=413&amp;w=346&amp;sz=21&amp;hl=en&amp;start=5&amp;zoom=1&amp;tbnid=weDBi0yN-IW1YM:&amp;tbnh=125&amp;tbnw=105&amp;ei=Y2-ETrG_EcPjsQL3i_mfDw&amp;prev=/search?q=nixon&amp;um=1&amp;hl=en&amp;sa=N&amp;tbm=isch&amp;um=1&amp;itbs=1" TargetMode="External"/><Relationship Id="rId18" Type="http://schemas.openxmlformats.org/officeDocument/2006/relationships/image" Target="../media/image9.jpeg"/><Relationship Id="rId3" Type="http://schemas.openxmlformats.org/officeDocument/2006/relationships/hyperlink" Target="http://www.google.com/imgres?imgurl=http://upload.wikimedia.org/wikipedia/commons/b/b8/FDR_in_1933.jpg&amp;imgrefurl=http://en.wikipedia.org/wiki/File:FDR_in_1933.jpg&amp;usg=__nz5aZhzoySgSoAc9wMxOQyoC2ZE=&amp;h=2928&amp;w=2488&amp;sz=1737&amp;hl=en&amp;start=2&amp;zoom=1&amp;tbnid=ZMoh1nBFU8NnmM:&amp;tbnh=150&amp;tbnw=127&amp;ei=7m6ETsWaB-2NsAL9srzIDw&amp;prev=/search?q=fdr&amp;um=1&amp;hl=en&amp;sa=N&amp;tbm=isch&amp;um=1&amp;itbs=1" TargetMode="External"/><Relationship Id="rId21" Type="http://schemas.openxmlformats.org/officeDocument/2006/relationships/hyperlink" Target="http://www.google.com/imgres?imgurl=http://psychonews.site90.net/ghwbush.jpg&amp;imgrefurl=http://psychonews.site90.net/nom-psycho.html&amp;usg=__QAdx0zWDT5bgeglROjCSnMcvMmQ=&amp;h=432&amp;w=370&amp;sz=19&amp;hl=en&amp;start=3&amp;zoom=1&amp;tbnid=f6PLbvd-JDhmiM:&amp;tbnh=126&amp;tbnw=108&amp;ei=5m-ETtr4KO7-sQKa6KmRDw&amp;prev=/search?q=bush+sr.&amp;um=1&amp;hl=en&amp;sa=N&amp;tbm=isch&amp;um=1&amp;itbs=1" TargetMode="External"/><Relationship Id="rId7" Type="http://schemas.openxmlformats.org/officeDocument/2006/relationships/hyperlink" Target="http://www.google.com/imgres?imgurl=http://www.visitingdc.com/images/dwight-eisenhower-picture.jpg&amp;imgrefurl=http://www.visitingdc.com/president/dwight-eisenhower-picture.htm&amp;usg=___-3GTtMOLae28tukXfcpmYbGZNo=&amp;h=500&amp;w=505&amp;sz=89&amp;hl=en&amp;start=1&amp;zoom=1&amp;tbnid=ixbcdQ5UdWwtWM:&amp;tbnh=129&amp;tbnw=130&amp;ei=JG-ETrSBC6WJsALGvfGfDw&amp;prev=/search?q=eisenhower&amp;um=1&amp;hl=en&amp;sa=N&amp;tbm=isch&amp;um=1&amp;itbs=1" TargetMode="External"/><Relationship Id="rId12" Type="http://schemas.openxmlformats.org/officeDocument/2006/relationships/image" Target="../media/image6.jpeg"/><Relationship Id="rId17" Type="http://schemas.openxmlformats.org/officeDocument/2006/relationships/hyperlink" Target="http://www.google.com/imgres?imgurl=http://www.visitingdc.com/images/jimmy-carter-picture.jpg&amp;imgrefurl=http://www.visitingdc.com/president/jimmy-carter-picture.htm&amp;usg=__kdRJljL_JPmx5Pf0uls4kJU0uLk=&amp;h=500&amp;w=509&amp;sz=89&amp;hl=en&amp;start=4&amp;zoom=1&amp;tbnid=aXM2GxqgUS8V5M:&amp;tbnh=129&amp;tbnw=131&amp;ei=mW-ETodQx66xAsDFzbIP&amp;prev=/search?q=jimmy+carter&amp;um=1&amp;hl=en&amp;sa=N&amp;tbm=isch&amp;um=1&amp;itbs=1" TargetMode="External"/><Relationship Id="rId2" Type="http://schemas.openxmlformats.org/officeDocument/2006/relationships/hyperlink" Target="http://elearningexamples.com/presidential-approval-tracke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hyperlink" Target="http://www.google.com/imgres?imgurl=http://citizenchris.typepad.com/photos/uncategorized/2008/12/06/lbj.jpg&amp;imgrefurl=http://citizenchris.typepad.com/citizenchris/2008/12/chris-describes.html&amp;usg=__L3uy3osFz6FfVNTzVvTac6x1nlE=&amp;h=657&amp;w=514&amp;sz=68&amp;hl=en&amp;start=6&amp;zoom=1&amp;tbnid=L8CozxhnRefbjM:&amp;tbnh=138&amp;tbnw=108&amp;ei=Um-ETqudLIOIsgKAwaGMDw&amp;prev=/search?q=lbj&amp;um=1&amp;hl=en&amp;sa=N&amp;tbm=isch&amp;um=1&amp;itbs=1" TargetMode="External"/><Relationship Id="rId24" Type="http://schemas.openxmlformats.org/officeDocument/2006/relationships/image" Target="../media/image12.jpeg"/><Relationship Id="rId5" Type="http://schemas.openxmlformats.org/officeDocument/2006/relationships/hyperlink" Target="http://www.google.com/imgres?imgurl=http://www.socialstudiesforkids.com/graphics/harrystruman.jpg&amp;imgrefurl=http://www.socialstudiesforkids.com/subjects/harrystruman.htm&amp;usg=__q2gom7ZIdop5qCfNOewgkaTZ1wQ=&amp;h=391&amp;w=279&amp;sz=20&amp;hl=en&amp;start=7&amp;zoom=1&amp;tbnid=FReqD1J9670H2M:&amp;tbnh=123&amp;tbnw=88&amp;ei=CG-ETt3NNOrDsQKdyY2LDw&amp;prev=/search?q=harry+truman&amp;um=1&amp;hl=en&amp;sa=N&amp;tbm=isch&amp;um=1&amp;itbs=1" TargetMode="External"/><Relationship Id="rId15" Type="http://schemas.openxmlformats.org/officeDocument/2006/relationships/hyperlink" Target="http://www.google.com/imgres?imgurl=http://images.tvrage.com/people/22/64278.jpg&amp;imgrefurl=http://www.tvrage.com/person/id-64278/Gerald+Ford&amp;usg=__tPAIjp7scQpl4q88Yq0Rm_sF9mk=&amp;h=292&amp;w=239&amp;sz=76&amp;hl=en&amp;start=6&amp;zoom=1&amp;tbnid=9br4evAYO8jHEM:&amp;tbnh=115&amp;tbnw=94&amp;ei=gm-ETrfnKOKGsgL-qvWSDw&amp;prev=/search?q=gerald+ford&amp;um=1&amp;hl=en&amp;sa=N&amp;tbm=isch&amp;um=1&amp;itbs=1" TargetMode="External"/><Relationship Id="rId23" Type="http://schemas.openxmlformats.org/officeDocument/2006/relationships/hyperlink" Target="http://www.google.com/imgres?imgurl=http://www.visitingdc.com/images/bill-clinton-picture.jpg&amp;imgrefurl=http://www.visitingdc.com/president/bill-clinton-picture.htm&amp;usg=__ng0gZu_qFf3KVCPzaIj_XaenyhI=&amp;h=510&amp;w=444&amp;sz=80&amp;hl=en&amp;start=5&amp;zoom=1&amp;tbnid=j87fjoq4rZZ2bM:&amp;tbnh=131&amp;tbnw=114&amp;ei=G3CETrbdEtHMsQLxnJ2IDw&amp;prev=/search?q=clinton&amp;um=1&amp;hl=en&amp;sa=N&amp;tbm=isch&amp;um=1&amp;itbs=1" TargetMode="External"/><Relationship Id="rId10" Type="http://schemas.openxmlformats.org/officeDocument/2006/relationships/image" Target="../media/image5.jpeg"/><Relationship Id="rId19" Type="http://schemas.openxmlformats.org/officeDocument/2006/relationships/hyperlink" Target="http://www.google.com/imgres?imgurl=http://www.locatealawyer.com/blog/wp-content/uploads/2009/08/ronald-reagan.jpg&amp;imgrefurl=http://www.locatealawyer.com/blog/category/ronald-reagan/&amp;usg=__0OLyl5yR10UECb9J0WrzmHbIGL8=&amp;h=3000&amp;w=2399&amp;sz=1206&amp;hl=en&amp;start=2&amp;zoom=1&amp;tbnid=3A7dZ2_0lWT6-M:&amp;tbnh=150&amp;tbnw=120&amp;ei=wG-ETqygD8qpsAKXhb2tDw&amp;prev=/search?q=reagan&amp;um=1&amp;hl=en&amp;sa=N&amp;tbm=isch&amp;um=1&amp;itbs=1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://www.google.com/imgres?imgurl=http://theirishcritic.com/wp-content/uploads/2011/02/jkf.jpg&amp;imgrefurl=http://theirishcritic.com/dublin_theatre/irish-painting-of-jfk-rockets-in-value/&amp;usg=__Tj5i96gVB-kiwUFtgCBrkOIbyz8=&amp;h=599&amp;w=500&amp;sz=51&amp;hl=en&amp;start=4&amp;zoom=1&amp;tbnid=dxiDMGJOpiYxQM:&amp;tbnh=135&amp;tbnw=113&amp;ei=QG-ETorJD6imsAL8-PWZDw&amp;prev=/search?q=jkf&amp;um=1&amp;hl=en&amp;sa=N&amp;tbm=isch&amp;um=1&amp;itbs=1" TargetMode="External"/><Relationship Id="rId14" Type="http://schemas.openxmlformats.org/officeDocument/2006/relationships/image" Target="../media/image7.jpeg"/><Relationship Id="rId2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Part II - Unit </a:t>
            </a:r>
            <a:r>
              <a:rPr lang="en-US" b="1" dirty="0" smtClean="0"/>
              <a:t>2 Section 3</a:t>
            </a:r>
            <a:br>
              <a:rPr lang="en-US" b="1" dirty="0" smtClean="0"/>
            </a:br>
            <a:r>
              <a:rPr lang="en-US" b="1" dirty="0" smtClean="0"/>
              <a:t>The U.S. Political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Public Opinion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Interest Groups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b="1" dirty="0" smtClean="0"/>
              <a:t>Congressional Public Approval</a:t>
            </a:r>
            <a:endParaRPr lang="en-US" b="1" dirty="0"/>
          </a:p>
        </p:txBody>
      </p:sp>
      <p:pic>
        <p:nvPicPr>
          <p:cNvPr id="1026" name="Picture 2" descr="http://media.gallup.com/poll/graphs/080513ApprovalsGraph2_swn98fna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467600" cy="5023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http://sas-origin.onstreammedia.com/origin/gallupinc/GallupSpaces/Production/Cms/POLL/zv8ocxnqk0a-n7djzjqw6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8370094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Public Opinion: Obama vs. Congress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http://sas-origin.onstreammedia.com/origin/gallupinc/GallupSpaces/Production/Cms/POLL/qpffekkdjkw8y__byjjoo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8516798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Interest Groups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Organizing people</a:t>
            </a:r>
          </a:p>
          <a:p>
            <a:r>
              <a:rPr lang="en-US" dirty="0" smtClean="0"/>
              <a:t>Providing  for political participation</a:t>
            </a:r>
          </a:p>
          <a:p>
            <a:pPr lvl="1"/>
            <a:r>
              <a:rPr lang="en-US" dirty="0" smtClean="0"/>
              <a:t>Allows people to take part in the political process</a:t>
            </a:r>
          </a:p>
          <a:p>
            <a:r>
              <a:rPr lang="en-US" dirty="0" smtClean="0"/>
              <a:t>Supplying information</a:t>
            </a:r>
          </a:p>
          <a:p>
            <a:pPr lvl="1"/>
            <a:r>
              <a:rPr lang="en-US" dirty="0" smtClean="0"/>
              <a:t>Inform the public about their concerns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b="1" dirty="0" smtClean="0"/>
              <a:t>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Agricultural</a:t>
            </a:r>
          </a:p>
          <a:p>
            <a:pPr lvl="1"/>
            <a:r>
              <a:rPr lang="en-US" dirty="0" smtClean="0"/>
              <a:t>Represents the nations farmers and agribusinesses</a:t>
            </a:r>
          </a:p>
          <a:p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Trade associations </a:t>
            </a:r>
          </a:p>
          <a:p>
            <a:pPr lvl="2">
              <a:buNone/>
            </a:pPr>
            <a:r>
              <a:rPr lang="en-US" dirty="0" smtClean="0"/>
              <a:t>Ex. snack food and trucking</a:t>
            </a:r>
          </a:p>
          <a:p>
            <a:r>
              <a:rPr lang="en-US" dirty="0" smtClean="0"/>
              <a:t>Labor Unions</a:t>
            </a:r>
          </a:p>
          <a:p>
            <a:pPr lvl="1"/>
            <a:r>
              <a:rPr lang="en-US" dirty="0" smtClean="0"/>
              <a:t>Workers wanting better wages and working conditions</a:t>
            </a:r>
          </a:p>
          <a:p>
            <a:pPr lvl="2">
              <a:buNone/>
            </a:pPr>
            <a:r>
              <a:rPr lang="en-US" dirty="0" smtClean="0"/>
              <a:t>Ex. ILWU, IBEW,  IBT, UA,  SMWIA, </a:t>
            </a:r>
          </a:p>
          <a:p>
            <a:r>
              <a:rPr lang="en-US" dirty="0" smtClean="0"/>
              <a:t>Professional</a:t>
            </a:r>
          </a:p>
          <a:p>
            <a:pPr lvl="1"/>
            <a:r>
              <a:rPr lang="en-US" dirty="0" smtClean="0"/>
              <a:t>Create standards, publish journals and reports</a:t>
            </a:r>
          </a:p>
          <a:p>
            <a:pPr lvl="2">
              <a:buNone/>
            </a:pPr>
            <a:r>
              <a:rPr lang="en-US" dirty="0" smtClean="0"/>
              <a:t>Ex. Medical and Law</a:t>
            </a:r>
          </a:p>
          <a:p>
            <a:r>
              <a:rPr lang="en-US" dirty="0" smtClean="0"/>
              <a:t>Societal</a:t>
            </a:r>
          </a:p>
          <a:p>
            <a:pPr lvl="1"/>
            <a:r>
              <a:rPr lang="en-US" dirty="0" smtClean="0"/>
              <a:t>Ethnic groups, women, veterans</a:t>
            </a:r>
          </a:p>
          <a:p>
            <a:pPr lvl="2">
              <a:buNone/>
            </a:pPr>
            <a:r>
              <a:rPr lang="en-US" dirty="0" smtClean="0"/>
              <a:t>Ex. NAACP &amp; AARP</a:t>
            </a:r>
          </a:p>
          <a:p>
            <a:r>
              <a:rPr lang="en-US" dirty="0" smtClean="0"/>
              <a:t>Cause-based</a:t>
            </a:r>
          </a:p>
          <a:p>
            <a:pPr lvl="1"/>
            <a:r>
              <a:rPr lang="en-US" dirty="0" smtClean="0"/>
              <a:t>Education, field research, cultural goals</a:t>
            </a:r>
          </a:p>
          <a:p>
            <a:r>
              <a:rPr lang="en-US" dirty="0" smtClean="0"/>
              <a:t>Public interest</a:t>
            </a:r>
          </a:p>
          <a:p>
            <a:pPr lvl="1"/>
            <a:r>
              <a:rPr lang="en-US" dirty="0" smtClean="0"/>
              <a:t>Environmental, religious, gun control, etc.</a:t>
            </a:r>
          </a:p>
          <a:p>
            <a:pPr lvl="2">
              <a:buNone/>
            </a:pPr>
            <a:r>
              <a:rPr lang="en-US" dirty="0" smtClean="0"/>
              <a:t>Ex. NRA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Lobbying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Protected by the 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</a:p>
          <a:p>
            <a:r>
              <a:rPr lang="en-US" dirty="0" smtClean="0"/>
              <a:t>It is an attempt to persuade government policy makers to make particular decisions regarding legislation.</a:t>
            </a:r>
          </a:p>
          <a:p>
            <a:r>
              <a:rPr lang="en-US" dirty="0" smtClean="0"/>
              <a:t>Ability to endorse candidates</a:t>
            </a:r>
          </a:p>
          <a:p>
            <a:r>
              <a:rPr lang="en-US" dirty="0" smtClean="0"/>
              <a:t>Seen as both positive and negative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Represents Minority Concerns</a:t>
            </a:r>
          </a:p>
          <a:p>
            <a:r>
              <a:rPr lang="en-US" dirty="0" smtClean="0"/>
              <a:t>Providing Information</a:t>
            </a:r>
          </a:p>
          <a:p>
            <a:pPr lvl="1"/>
            <a:r>
              <a:rPr lang="en-US" dirty="0" smtClean="0"/>
              <a:t>Increases awareness of officials and the public about its issues and concerns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Criticisms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influences</a:t>
            </a:r>
          </a:p>
          <a:p>
            <a:r>
              <a:rPr lang="en-US" dirty="0" smtClean="0"/>
              <a:t>Excessive power</a:t>
            </a:r>
          </a:p>
          <a:p>
            <a:r>
              <a:rPr lang="en-US" dirty="0" smtClean="0"/>
              <a:t>Campaign finance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Limitations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must be for the public good</a:t>
            </a:r>
          </a:p>
          <a:p>
            <a:r>
              <a:rPr lang="en-US" dirty="0" smtClean="0"/>
              <a:t>Must be debated in the open</a:t>
            </a:r>
          </a:p>
          <a:p>
            <a:r>
              <a:rPr lang="en-US" dirty="0" smtClean="0"/>
              <a:t>Competition between the interest groups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Public Opinion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Opinion </a:t>
            </a:r>
          </a:p>
          <a:p>
            <a:pPr lvl="1"/>
            <a:r>
              <a:rPr lang="en-US" dirty="0" smtClean="0"/>
              <a:t>The collective opinion of large numbers of people</a:t>
            </a:r>
          </a:p>
          <a:p>
            <a:pPr lvl="1"/>
            <a:r>
              <a:rPr lang="en-US" dirty="0" smtClean="0"/>
              <a:t>Considered to be the voice of the majority</a:t>
            </a:r>
          </a:p>
          <a:p>
            <a:endParaRPr lang="en-US" dirty="0" smtClean="0"/>
          </a:p>
          <a:p>
            <a:r>
              <a:rPr lang="en-US" dirty="0" smtClean="0"/>
              <a:t>People can influence the government policies that affect them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</a:p>
          <a:p>
            <a:r>
              <a:rPr lang="en-US" dirty="0" smtClean="0"/>
              <a:t>Speaking out /writing a letter </a:t>
            </a:r>
          </a:p>
          <a:p>
            <a:pPr lvl="1"/>
            <a:r>
              <a:rPr lang="en-US" dirty="0" smtClean="0"/>
              <a:t>Newspaper, magazine, Representatives, etc.</a:t>
            </a:r>
          </a:p>
          <a:p>
            <a:r>
              <a:rPr lang="en-US" dirty="0" smtClean="0"/>
              <a:t>Demonstrations/Protesting</a:t>
            </a:r>
          </a:p>
          <a:p>
            <a:r>
              <a:rPr lang="en-US" dirty="0" smtClean="0"/>
              <a:t>Petitions</a:t>
            </a:r>
          </a:p>
          <a:p>
            <a:r>
              <a:rPr lang="en-US" dirty="0" smtClean="0"/>
              <a:t>Joining an interest group</a:t>
            </a:r>
          </a:p>
          <a:p>
            <a:r>
              <a:rPr lang="en-US" dirty="0" smtClean="0"/>
              <a:t>Donation of money or time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Influences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Ideology</a:t>
            </a:r>
          </a:p>
          <a:p>
            <a:pPr lvl="1"/>
            <a:r>
              <a:rPr lang="en-US" dirty="0" smtClean="0"/>
              <a:t>Usually basic political beliefs/opinions	</a:t>
            </a:r>
          </a:p>
          <a:p>
            <a:pPr lvl="2">
              <a:buNone/>
            </a:pPr>
            <a:r>
              <a:rPr lang="en-US" dirty="0" smtClean="0"/>
              <a:t>Ex. Freedom, opportunity, equality etc.</a:t>
            </a:r>
          </a:p>
          <a:p>
            <a:endParaRPr lang="en-US" dirty="0" smtClean="0"/>
          </a:p>
          <a:p>
            <a:r>
              <a:rPr lang="en-US" dirty="0" smtClean="0"/>
              <a:t>Political Socialization</a:t>
            </a:r>
          </a:p>
          <a:p>
            <a:pPr lvl="1"/>
            <a:r>
              <a:rPr lang="en-US" dirty="0" smtClean="0"/>
              <a:t>Personal influences/experiences over a lifetime</a:t>
            </a:r>
          </a:p>
          <a:p>
            <a:pPr lvl="2">
              <a:buNone/>
            </a:pPr>
            <a:r>
              <a:rPr lang="en-US" dirty="0" smtClean="0"/>
              <a:t>Ex. Family, friends, jobs, age, gender, race, income,  </a:t>
            </a:r>
          </a:p>
          <a:p>
            <a:pPr lvl="2">
              <a:buNone/>
            </a:pPr>
            <a:r>
              <a:rPr lang="en-US" dirty="0" smtClean="0"/>
              <a:t>       education, geographic region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/>
          <a:lstStyle/>
          <a:p>
            <a:r>
              <a:rPr lang="en-US" dirty="0" smtClean="0"/>
              <a:t>Influence of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Role</a:t>
            </a:r>
          </a:p>
          <a:p>
            <a:pPr lvl="1"/>
            <a:r>
              <a:rPr lang="en-US" dirty="0" smtClean="0"/>
              <a:t>Informing the public</a:t>
            </a:r>
          </a:p>
          <a:p>
            <a:pPr lvl="2"/>
            <a:r>
              <a:rPr lang="en-US" dirty="0" smtClean="0"/>
              <a:t>Provides facts to the people </a:t>
            </a:r>
          </a:p>
          <a:p>
            <a:pPr lvl="1"/>
            <a:r>
              <a:rPr lang="en-US" dirty="0" smtClean="0"/>
              <a:t>Serving as a watchdog </a:t>
            </a:r>
          </a:p>
          <a:p>
            <a:pPr lvl="2"/>
            <a:r>
              <a:rPr lang="en-US" dirty="0" smtClean="0"/>
              <a:t>Keep the power in check</a:t>
            </a:r>
          </a:p>
          <a:p>
            <a:pPr lvl="1"/>
            <a:r>
              <a:rPr lang="en-US" dirty="0" smtClean="0"/>
              <a:t>Acting as a gatekeeper </a:t>
            </a:r>
          </a:p>
          <a:p>
            <a:pPr lvl="2"/>
            <a:r>
              <a:rPr lang="en-US" dirty="0" smtClean="0"/>
              <a:t>Select stories based on importance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946587"/>
          </a:xfrm>
        </p:spPr>
        <p:txBody>
          <a:bodyPr>
            <a:normAutofit/>
          </a:bodyPr>
          <a:lstStyle/>
          <a:p>
            <a:r>
              <a:rPr lang="en-US" dirty="0" smtClean="0"/>
              <a:t>Criticisms</a:t>
            </a:r>
          </a:p>
          <a:p>
            <a:pPr lvl="1"/>
            <a:r>
              <a:rPr lang="en-US" dirty="0" smtClean="0"/>
              <a:t>Bias</a:t>
            </a:r>
          </a:p>
          <a:p>
            <a:pPr lvl="1"/>
            <a:r>
              <a:rPr lang="en-US" dirty="0" smtClean="0"/>
              <a:t>Objectivity</a:t>
            </a:r>
          </a:p>
          <a:p>
            <a:pPr lvl="1"/>
            <a:r>
              <a:rPr lang="en-US" dirty="0" smtClean="0"/>
              <a:t>Negative Focus</a:t>
            </a:r>
          </a:p>
          <a:p>
            <a:pPr lvl="1"/>
            <a:r>
              <a:rPr lang="en-US" dirty="0" smtClean="0"/>
              <a:t>Visual Imagery</a:t>
            </a:r>
          </a:p>
          <a:p>
            <a:pPr lvl="1"/>
            <a:r>
              <a:rPr lang="en-US" dirty="0" smtClean="0"/>
              <a:t>“Horse-Race Coverage”</a:t>
            </a:r>
          </a:p>
          <a:p>
            <a:pPr lvl="2"/>
            <a:r>
              <a:rPr lang="en-US" dirty="0" smtClean="0"/>
              <a:t>Focuses on the “winning” side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Tend to reinforce beliefs people already hold</a:t>
            </a:r>
          </a:p>
          <a:p>
            <a:pPr lvl="1"/>
            <a:r>
              <a:rPr lang="en-US" dirty="0" smtClean="0"/>
              <a:t>People do not always pay attention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Polling </a:t>
            </a:r>
            <a:r>
              <a:rPr lang="en-US" sz="3100" b="1" dirty="0" smtClean="0"/>
              <a:t>-</a:t>
            </a:r>
            <a:r>
              <a:rPr lang="en-US" b="1" dirty="0" smtClean="0"/>
              <a:t> </a:t>
            </a:r>
            <a:r>
              <a:rPr lang="en-US" sz="3100" dirty="0" smtClean="0"/>
              <a:t>Surveying a population on an issue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most reliable way of determining what the public thinks.</a:t>
            </a:r>
          </a:p>
          <a:p>
            <a:endParaRPr lang="en-US" dirty="0" smtClean="0"/>
          </a:p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In-person interviews</a:t>
            </a:r>
          </a:p>
          <a:p>
            <a:pPr lvl="1"/>
            <a:r>
              <a:rPr lang="en-US" dirty="0" smtClean="0"/>
              <a:t>Telephone interviews</a:t>
            </a:r>
          </a:p>
          <a:p>
            <a:pPr lvl="1"/>
            <a:r>
              <a:rPr lang="en-US" dirty="0" smtClean="0"/>
              <a:t>Mail questionnaires</a:t>
            </a:r>
          </a:p>
          <a:p>
            <a:pPr lvl="1"/>
            <a:r>
              <a:rPr lang="en-US" dirty="0" smtClean="0"/>
              <a:t>Exit poll</a:t>
            </a:r>
          </a:p>
          <a:p>
            <a:pPr lvl="2"/>
            <a:r>
              <a:rPr lang="en-US" dirty="0" smtClean="0"/>
              <a:t>Surveys a fraction of voters in randomly selected voting precincts after they have cast their ballots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Conducting a Poll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1228" indent="-571500"/>
            <a:r>
              <a:rPr lang="en-US" dirty="0" smtClean="0"/>
              <a:t>Accurate results depend on…</a:t>
            </a:r>
          </a:p>
          <a:p>
            <a:pPr marL="973836" lvl="1" indent="-571500"/>
            <a:r>
              <a:rPr lang="en-US" dirty="0" smtClean="0"/>
              <a:t>How people are chosen </a:t>
            </a:r>
          </a:p>
          <a:p>
            <a:pPr marL="1239012" lvl="2" indent="-571500"/>
            <a:r>
              <a:rPr lang="en-US" dirty="0" smtClean="0"/>
              <a:t>Sampling</a:t>
            </a:r>
          </a:p>
          <a:p>
            <a:pPr marL="973836" lvl="1" indent="-571500"/>
            <a:r>
              <a:rPr lang="en-US" dirty="0" smtClean="0"/>
              <a:t>The type of poll being used</a:t>
            </a:r>
          </a:p>
          <a:p>
            <a:pPr marL="973836" lvl="1" indent="-571500"/>
            <a:r>
              <a:rPr lang="en-US" dirty="0" smtClean="0"/>
              <a:t>Proper wording and order of questions</a:t>
            </a:r>
          </a:p>
          <a:p>
            <a:pPr marL="1239012" lvl="2" indent="-571500"/>
            <a:r>
              <a:rPr lang="en-US" dirty="0" smtClean="0"/>
              <a:t>Question wording</a:t>
            </a:r>
          </a:p>
          <a:p>
            <a:pPr marL="1239012" lvl="2" indent="-571500"/>
            <a:r>
              <a:rPr lang="en-US" dirty="0" smtClean="0"/>
              <a:t>Question order</a:t>
            </a:r>
          </a:p>
          <a:p>
            <a:pPr marL="973836" lvl="1" indent="-571500"/>
            <a:r>
              <a:rPr lang="en-US" dirty="0" smtClean="0"/>
              <a:t>How familiar the public is with the issue</a:t>
            </a:r>
          </a:p>
          <a:p>
            <a:pPr marL="973836" lvl="1" indent="-57150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Presidential Public Approval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hlinkClick r:id="rId2"/>
              </a:rPr>
              <a:t>http://elearningexamples.com/presidential-approval-tracker/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t1.gstatic.com/images?q=tbn:ANd9GcQAVpSPrH8SvSNrU5ggVqIQQRzprrn2kM8g3zGOHouQFNgHIqtF_g1qtJR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971800"/>
            <a:ext cx="1419352" cy="167640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RKUE8yWzfFfMyLxcQRraoMxWHCSqm2UYGMooYhOUm9h6b20CddWLFerXk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2971800"/>
            <a:ext cx="1199375" cy="1676400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ScMuS27sCJ3WJZduTRaz-io2_W7FxJOsNFJ3MpH5hSvp8A8A7PLdNIv8FrD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2971800"/>
            <a:ext cx="1689394" cy="1676400"/>
          </a:xfrm>
          <a:prstGeom prst="rect">
            <a:avLst/>
          </a:prstGeom>
          <a:noFill/>
        </p:spPr>
      </p:pic>
      <p:pic>
        <p:nvPicPr>
          <p:cNvPr id="1032" name="Picture 8" descr="http://t3.gstatic.com/images?q=tbn:ANd9GcTvNF5dhzSbU_U7tdCWL8pPLaCNxjkcmO_Y59dE2Oe4pCjhNduYll7Vy7c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38800" y="2971800"/>
            <a:ext cx="1403208" cy="1676400"/>
          </a:xfrm>
          <a:prstGeom prst="rect">
            <a:avLst/>
          </a:prstGeom>
          <a:noFill/>
        </p:spPr>
      </p:pic>
      <p:pic>
        <p:nvPicPr>
          <p:cNvPr id="1034" name="Picture 10" descr="http://t0.gstatic.com/images?q=tbn:ANd9GcTcjT5uSM1zX6PAtV6MisBN67_Jc_EnyCsiYOUTp9SbE-zCx1u531pWR9br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15200" y="2971800"/>
            <a:ext cx="1311964" cy="1676400"/>
          </a:xfrm>
          <a:prstGeom prst="rect">
            <a:avLst/>
          </a:prstGeom>
          <a:noFill/>
        </p:spPr>
      </p:pic>
      <p:pic>
        <p:nvPicPr>
          <p:cNvPr id="1036" name="Picture 12" descr="http://t1.gstatic.com/images?q=tbn:ANd9GcTA-YUHuaoEdMTxNQKpV5AVXf5LiEBhEM7JnHRILfR17CfLM9joRFIvTw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4876800"/>
            <a:ext cx="1408176" cy="1676400"/>
          </a:xfrm>
          <a:prstGeom prst="rect">
            <a:avLst/>
          </a:prstGeom>
          <a:noFill/>
        </p:spPr>
      </p:pic>
      <p:pic>
        <p:nvPicPr>
          <p:cNvPr id="1038" name="Picture 14" descr="http://t0.gstatic.com/images?q=tbn:ANd9GcT_wsVVz3blb4XVLvjpGB4JT5iGiwhoKZTkyEXMRm50Rr_hjwveBMBVPVk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 l="11111"/>
          <a:stretch>
            <a:fillRect/>
          </a:stretch>
        </p:blipFill>
        <p:spPr bwMode="auto">
          <a:xfrm>
            <a:off x="1752600" y="4876800"/>
            <a:ext cx="1219200" cy="1678023"/>
          </a:xfrm>
          <a:prstGeom prst="rect">
            <a:avLst/>
          </a:prstGeom>
          <a:noFill/>
        </p:spPr>
      </p:pic>
      <p:pic>
        <p:nvPicPr>
          <p:cNvPr id="1042" name="Picture 18" descr="http://t2.gstatic.com/images?q=tbn:ANd9GcRUFs_cyutRDBE8EvrMaNXoCQ3tXHMgnAqDmKlBeFsVeZr0GWObwD6gA6rEC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 l="13428" r="19431"/>
          <a:stretch>
            <a:fillRect/>
          </a:stretch>
        </p:blipFill>
        <p:spPr bwMode="auto">
          <a:xfrm>
            <a:off x="3200400" y="4876800"/>
            <a:ext cx="1143000" cy="1676401"/>
          </a:xfrm>
          <a:prstGeom prst="rect">
            <a:avLst/>
          </a:prstGeom>
          <a:noFill/>
        </p:spPr>
      </p:pic>
      <p:pic>
        <p:nvPicPr>
          <p:cNvPr id="1044" name="Picture 20" descr="http://t1.gstatic.com/images?q=tbn:ANd9GcShpgt8dEU1ODzkcQpEFLwb8NGtE54ocfKrYZ2VFeTXH3lFaaSv_adpJYtc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 l="17045"/>
          <a:stretch>
            <a:fillRect/>
          </a:stretch>
        </p:blipFill>
        <p:spPr bwMode="auto">
          <a:xfrm>
            <a:off x="4572000" y="4876800"/>
            <a:ext cx="1112520" cy="1676400"/>
          </a:xfrm>
          <a:prstGeom prst="rect">
            <a:avLst/>
          </a:prstGeom>
          <a:noFill/>
        </p:spPr>
      </p:pic>
      <p:pic>
        <p:nvPicPr>
          <p:cNvPr id="1046" name="Picture 22" descr="http://t3.gstatic.com/images?q=tbn:ANd9GcSJX663BaxmB9xSyqMjKRfqKn-4YXLBqcJBK-c9ooG3WuYdt6jsEbtJXg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943600" y="4876800"/>
            <a:ext cx="1447800" cy="1689100"/>
          </a:xfrm>
          <a:prstGeom prst="rect">
            <a:avLst/>
          </a:prstGeom>
          <a:noFill/>
        </p:spPr>
      </p:pic>
      <p:pic>
        <p:nvPicPr>
          <p:cNvPr id="1048" name="Picture 24" descr="http://t3.gstatic.com/images?q=tbn:ANd9GcSuwc7soIfWh3RwwHwYmtcmwgfz_9EQUH90mnBhKY-_7wfUqQCJJoZC0Ws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/>
          <a:srcRect l="5746"/>
          <a:stretch>
            <a:fillRect/>
          </a:stretch>
        </p:blipFill>
        <p:spPr bwMode="auto">
          <a:xfrm>
            <a:off x="7620000" y="4876800"/>
            <a:ext cx="1375031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424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Part II - Unit 2 Section 3 The U.S. Political System</vt:lpstr>
      <vt:lpstr>Public Opinion</vt:lpstr>
      <vt:lpstr>Role</vt:lpstr>
      <vt:lpstr>Forms</vt:lpstr>
      <vt:lpstr>Influences</vt:lpstr>
      <vt:lpstr>Influence of Media</vt:lpstr>
      <vt:lpstr>Polling - Surveying a population on an issue</vt:lpstr>
      <vt:lpstr>Conducting a Poll</vt:lpstr>
      <vt:lpstr>Presidential Public Approval</vt:lpstr>
      <vt:lpstr>Congressional Public Approval</vt:lpstr>
      <vt:lpstr>Slide 11</vt:lpstr>
      <vt:lpstr>Public Opinion: Obama vs. Congress</vt:lpstr>
      <vt:lpstr>Interest Groups</vt:lpstr>
      <vt:lpstr>Role</vt:lpstr>
      <vt:lpstr>Types</vt:lpstr>
      <vt:lpstr>Lobbying</vt:lpstr>
      <vt:lpstr>Benefits</vt:lpstr>
      <vt:lpstr>Criticisms</vt:lpstr>
      <vt:lpstr>Limitations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Section 2</dc:title>
  <dc:creator>esakxxm702</dc:creator>
  <cp:lastModifiedBy>esakxxm702</cp:lastModifiedBy>
  <cp:revision>38</cp:revision>
  <dcterms:created xsi:type="dcterms:W3CDTF">2011-09-26T13:21:03Z</dcterms:created>
  <dcterms:modified xsi:type="dcterms:W3CDTF">2012-10-10T12:42:54Z</dcterms:modified>
</cp:coreProperties>
</file>