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5550C5-3535-41F2-AE23-78119FA7A7AB}" type="datetimeFigureOut">
              <a:rPr lang="en-US" smtClean="0"/>
              <a:pPr/>
              <a:t>12/2/2011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709A51-1FD4-4FD1-AF3D-3B6B83A1FE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File:US_Court_of_Appeals_and_District_Court_map.sv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remecourt.gov/about/members.aspx" TargetMode="External"/><Relationship Id="rId2" Type="http://schemas.openxmlformats.org/officeDocument/2006/relationships/hyperlink" Target="http://www.supremecourt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Federal Court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 U.S. Legal System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U.S.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Law – rulings made in earlier cases</a:t>
            </a:r>
          </a:p>
          <a:p>
            <a:pPr lvl="1"/>
            <a:r>
              <a:rPr lang="en-US" dirty="0" smtClean="0"/>
              <a:t>Cases of Negligence/Irresponsibility</a:t>
            </a:r>
          </a:p>
          <a:p>
            <a:r>
              <a:rPr lang="en-US" dirty="0" smtClean="0"/>
              <a:t>Statutory Law – made by local, state, or national </a:t>
            </a:r>
            <a:r>
              <a:rPr lang="en-US" dirty="0" err="1" smtClean="0"/>
              <a:t>gov’t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Constitutional Law – highest law in the country</a:t>
            </a:r>
          </a:p>
          <a:p>
            <a:r>
              <a:rPr lang="en-US" dirty="0" smtClean="0"/>
              <a:t>Administrative Law – regulations made by agencies</a:t>
            </a:r>
          </a:p>
          <a:p>
            <a:r>
              <a:rPr lang="en-US" dirty="0" smtClean="0"/>
              <a:t>Criminal Law – actions forbidden by society</a:t>
            </a:r>
          </a:p>
          <a:p>
            <a:pPr lvl="1"/>
            <a:r>
              <a:rPr lang="en-US" dirty="0" smtClean="0"/>
              <a:t>Punishable by imprisonment</a:t>
            </a:r>
          </a:p>
          <a:p>
            <a:r>
              <a:rPr lang="en-US" dirty="0" smtClean="0"/>
              <a:t>Civil Law – private disputes</a:t>
            </a:r>
          </a:p>
          <a:p>
            <a:pPr lvl="1"/>
            <a:r>
              <a:rPr lang="en-US" dirty="0" smtClean="0"/>
              <a:t>Personal injury, breaking of contract, etc.</a:t>
            </a:r>
          </a:p>
          <a:p>
            <a:pPr lvl="1"/>
            <a:r>
              <a:rPr lang="en-US" dirty="0" smtClean="0"/>
              <a:t>Pay fines or settle dispute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Criminal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Felonies</a:t>
            </a:r>
          </a:p>
          <a:p>
            <a:pPr lvl="1"/>
            <a:r>
              <a:rPr lang="en-US" dirty="0" smtClean="0"/>
              <a:t>Serious crimes (murder, rape, burglary, etc.)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Misdemeanors</a:t>
            </a:r>
          </a:p>
          <a:p>
            <a:pPr lvl="1"/>
            <a:r>
              <a:rPr lang="en-US" dirty="0" smtClean="0"/>
              <a:t>Less serious crimes (resisting arrest)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Criminal Justice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Police enforce the law</a:t>
            </a:r>
          </a:p>
          <a:p>
            <a:r>
              <a:rPr lang="en-US" dirty="0" smtClean="0"/>
              <a:t>Organized into counties</a:t>
            </a:r>
          </a:p>
          <a:p>
            <a:pPr lvl="1"/>
            <a:r>
              <a:rPr lang="en-US" dirty="0" smtClean="0"/>
              <a:t>i.e. Douglas County, NE</a:t>
            </a:r>
          </a:p>
          <a:p>
            <a:r>
              <a:rPr lang="en-US" dirty="0" smtClean="0"/>
              <a:t>Arresting Suspects</a:t>
            </a:r>
          </a:p>
          <a:p>
            <a:pPr lvl="1"/>
            <a:r>
              <a:rPr lang="en-US" dirty="0" smtClean="0"/>
              <a:t>Rights of the Accused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Remain Silent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dirty="0" smtClean="0"/>
              <a:t>Right to an Attorney</a:t>
            </a:r>
          </a:p>
          <a:p>
            <a:pPr marL="850392" lvl="1" indent="-457200"/>
            <a:r>
              <a:rPr lang="en-US" dirty="0" smtClean="0"/>
              <a:t>Getting “booked”</a:t>
            </a:r>
          </a:p>
          <a:p>
            <a:pPr marL="1124712" lvl="2" indent="-457200"/>
            <a:r>
              <a:rPr lang="en-US" dirty="0" smtClean="0"/>
              <a:t>Picture and Fingerprints taken</a:t>
            </a:r>
          </a:p>
          <a:p>
            <a:pPr marL="1124712" lvl="2" indent="-457200"/>
            <a:r>
              <a:rPr lang="en-US" dirty="0" smtClean="0"/>
              <a:t>Background check conducted</a:t>
            </a:r>
          </a:p>
          <a:p>
            <a:pPr marL="1124712" lvl="2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Appearance in Court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Hearing</a:t>
            </a:r>
          </a:p>
          <a:p>
            <a:pPr lvl="1"/>
            <a:r>
              <a:rPr lang="en-US" dirty="0" smtClean="0"/>
              <a:t>Is there enough evidence to hold the accused?</a:t>
            </a:r>
          </a:p>
          <a:p>
            <a:pPr lvl="1"/>
            <a:r>
              <a:rPr lang="en-US" dirty="0" smtClean="0"/>
              <a:t>Should bail be set for the accused?</a:t>
            </a:r>
          </a:p>
          <a:p>
            <a:pPr lvl="2"/>
            <a:r>
              <a:rPr lang="en-US" dirty="0" smtClean="0"/>
              <a:t>Bail money is called a Bond (security deposit)</a:t>
            </a:r>
          </a:p>
          <a:p>
            <a:r>
              <a:rPr lang="en-US" dirty="0" smtClean="0"/>
              <a:t>Preliminary Hearing</a:t>
            </a:r>
          </a:p>
          <a:p>
            <a:pPr lvl="1"/>
            <a:r>
              <a:rPr lang="en-US" dirty="0" smtClean="0"/>
              <a:t>Judge reviews the case</a:t>
            </a:r>
          </a:p>
          <a:p>
            <a:pPr lvl="1"/>
            <a:r>
              <a:rPr lang="en-US" dirty="0" smtClean="0"/>
              <a:t>Prosecutor tries to persuade the judge that the case should go to trial</a:t>
            </a:r>
          </a:p>
          <a:p>
            <a:r>
              <a:rPr lang="en-US" dirty="0" smtClean="0"/>
              <a:t>Indictment</a:t>
            </a:r>
          </a:p>
          <a:p>
            <a:pPr lvl="1"/>
            <a:r>
              <a:rPr lang="en-US" dirty="0" smtClean="0"/>
              <a:t>Formal accusation made in front of a grand jury</a:t>
            </a:r>
          </a:p>
          <a:p>
            <a:pPr lvl="1"/>
            <a:r>
              <a:rPr lang="en-US" dirty="0" smtClean="0"/>
              <a:t>Jury decides if the accused should be brought on formal charges</a:t>
            </a:r>
          </a:p>
          <a:p>
            <a:r>
              <a:rPr lang="en-US" dirty="0" smtClean="0"/>
              <a:t>Arraignment</a:t>
            </a:r>
          </a:p>
          <a:p>
            <a:pPr lvl="1"/>
            <a:r>
              <a:rPr lang="en-US" dirty="0" smtClean="0"/>
              <a:t>The accused is formally notified of the charges</a:t>
            </a:r>
          </a:p>
          <a:p>
            <a:pPr lvl="1"/>
            <a:r>
              <a:rPr lang="en-US" dirty="0" smtClean="0"/>
              <a:t>Enters a plea</a:t>
            </a:r>
          </a:p>
          <a:p>
            <a:pPr lvl="2"/>
            <a:r>
              <a:rPr lang="en-US" dirty="0" smtClean="0"/>
              <a:t>Guilty</a:t>
            </a:r>
          </a:p>
          <a:p>
            <a:pPr lvl="2"/>
            <a:r>
              <a:rPr lang="en-US" dirty="0" smtClean="0"/>
              <a:t>Not Guilty</a:t>
            </a:r>
          </a:p>
          <a:p>
            <a:pPr lvl="2"/>
            <a:r>
              <a:rPr lang="en-US" dirty="0" smtClean="0"/>
              <a:t>No-Contest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Jury </a:t>
            </a:r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6-12 people</a:t>
            </a:r>
            <a:endParaRPr lang="en-US" dirty="0" smtClean="0"/>
          </a:p>
          <a:p>
            <a:pPr lvl="1"/>
            <a:r>
              <a:rPr lang="en-US" dirty="0" smtClean="0"/>
              <a:t>Sequestered</a:t>
            </a:r>
          </a:p>
          <a:p>
            <a:r>
              <a:rPr lang="en-US" dirty="0" smtClean="0"/>
              <a:t>Trial</a:t>
            </a:r>
          </a:p>
          <a:p>
            <a:pPr lvl="1"/>
            <a:r>
              <a:rPr lang="en-US" dirty="0" smtClean="0"/>
              <a:t>Witnesses</a:t>
            </a:r>
          </a:p>
          <a:p>
            <a:pPr lvl="2"/>
            <a:r>
              <a:rPr lang="en-US" dirty="0" smtClean="0"/>
              <a:t>Subpoena – court order requiring the person’s presence</a:t>
            </a:r>
          </a:p>
          <a:p>
            <a:r>
              <a:rPr lang="en-US" dirty="0" smtClean="0"/>
              <a:t>The Verdict</a:t>
            </a:r>
          </a:p>
          <a:p>
            <a:pPr lvl="1"/>
            <a:r>
              <a:rPr lang="en-US" dirty="0" smtClean="0"/>
              <a:t>Majority</a:t>
            </a:r>
          </a:p>
          <a:p>
            <a:pPr lvl="1"/>
            <a:r>
              <a:rPr lang="en-US" dirty="0" smtClean="0"/>
              <a:t>Unanimous </a:t>
            </a:r>
          </a:p>
          <a:p>
            <a:pPr lvl="2"/>
            <a:r>
              <a:rPr lang="en-US" dirty="0" smtClean="0"/>
              <a:t>Hung jury</a:t>
            </a:r>
          </a:p>
          <a:p>
            <a:r>
              <a:rPr lang="en-US" dirty="0" smtClean="0"/>
              <a:t>Sentencing</a:t>
            </a:r>
          </a:p>
          <a:p>
            <a:pPr lvl="1"/>
            <a:r>
              <a:rPr lang="en-US" dirty="0" smtClean="0"/>
              <a:t>Punishment is given</a:t>
            </a:r>
            <a:endParaRPr lang="en-US" dirty="0" smtClean="0"/>
          </a:p>
          <a:p>
            <a:r>
              <a:rPr lang="en-US" dirty="0" smtClean="0"/>
              <a:t>The Other Option</a:t>
            </a:r>
          </a:p>
          <a:p>
            <a:pPr lvl="1"/>
            <a:r>
              <a:rPr lang="en-US" dirty="0" smtClean="0"/>
              <a:t>Plea Bargain - agree to plead guilty to a less serious charge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Corrections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Probation</a:t>
            </a:r>
          </a:p>
          <a:p>
            <a:r>
              <a:rPr lang="en-US" dirty="0" smtClean="0"/>
              <a:t>Imprisonment</a:t>
            </a:r>
          </a:p>
          <a:p>
            <a:r>
              <a:rPr lang="en-US" dirty="0" smtClean="0"/>
              <a:t>Parole</a:t>
            </a:r>
          </a:p>
          <a:p>
            <a:r>
              <a:rPr lang="en-US" dirty="0" smtClean="0"/>
              <a:t>Capital Punishment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Court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disputes</a:t>
            </a:r>
          </a:p>
          <a:p>
            <a:r>
              <a:rPr lang="en-US" dirty="0" smtClean="0"/>
              <a:t>Interpret the law</a:t>
            </a:r>
          </a:p>
          <a:p>
            <a:r>
              <a:rPr lang="en-US" dirty="0" smtClean="0"/>
              <a:t>Set guidelines for similar future legal cases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Lower Courts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Can hear the following types of cases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person is accused of disobeying the US Constitution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person is accused of violating a US treaty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person is accused of breaking federal laws passed by Congress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US government or a US citizen is charged with an offense by a foreign nation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person is accused of committing a crime on a US ship at sea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US ambassador or other foreign service official is accused of breaking the laws of the country in which he/she is stationed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person accused of committing a crime on certain types of federal property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citizen of on state brings a lawsuit against a citizen of another state.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/>
              <a:t>Organization of the Lower Court System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District Courts</a:t>
            </a:r>
          </a:p>
          <a:p>
            <a:pPr lvl="1"/>
            <a:r>
              <a:rPr lang="en-US" dirty="0" smtClean="0"/>
              <a:t>Determine the facts, reach a verdict, and apply the law</a:t>
            </a:r>
          </a:p>
          <a:p>
            <a:r>
              <a:rPr lang="en-US" dirty="0" smtClean="0"/>
              <a:t>Courts of Appeals</a:t>
            </a:r>
          </a:p>
          <a:p>
            <a:pPr lvl="1"/>
            <a:r>
              <a:rPr lang="en-US" dirty="0" smtClean="0"/>
              <a:t>Appealed district court cases</a:t>
            </a:r>
          </a:p>
          <a:p>
            <a:pPr lvl="1"/>
            <a:r>
              <a:rPr lang="en-US" dirty="0" smtClean="0"/>
              <a:t>Circuit Courts - 1 per judicial district</a:t>
            </a:r>
          </a:p>
          <a:p>
            <a:r>
              <a:rPr lang="en-US" dirty="0" smtClean="0"/>
              <a:t>Special Courts</a:t>
            </a:r>
          </a:p>
          <a:p>
            <a:pPr lvl="1"/>
            <a:r>
              <a:rPr lang="en-US" dirty="0" smtClean="0"/>
              <a:t>Claims</a:t>
            </a:r>
          </a:p>
          <a:p>
            <a:pPr lvl="1"/>
            <a:r>
              <a:rPr lang="en-US" dirty="0" smtClean="0"/>
              <a:t>International trade</a:t>
            </a:r>
          </a:p>
          <a:p>
            <a:pPr lvl="1"/>
            <a:r>
              <a:rPr lang="en-US" dirty="0" smtClean="0"/>
              <a:t>Appeals for the armed forces</a:t>
            </a:r>
          </a:p>
          <a:p>
            <a:pPr lvl="1"/>
            <a:r>
              <a:rPr lang="en-US" dirty="0" smtClean="0"/>
              <a:t>Territorial</a:t>
            </a:r>
          </a:p>
          <a:p>
            <a:pPr lvl="1"/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Veteran appeals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S Court of Appeals and District Court map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975914"/>
            <a:ext cx="8534399" cy="5539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Supreme Court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Justices</a:t>
            </a:r>
          </a:p>
          <a:p>
            <a:pPr lvl="1"/>
            <a:r>
              <a:rPr lang="en-US" dirty="0" smtClean="0"/>
              <a:t>9 Total</a:t>
            </a:r>
          </a:p>
          <a:p>
            <a:pPr lvl="1"/>
            <a:r>
              <a:rPr lang="en-US" dirty="0" smtClean="0"/>
              <a:t>The Chief Justice </a:t>
            </a:r>
          </a:p>
          <a:p>
            <a:pPr lvl="2"/>
            <a:r>
              <a:rPr lang="en-US" dirty="0" smtClean="0"/>
              <a:t>Presides over the group</a:t>
            </a:r>
          </a:p>
          <a:p>
            <a:pPr lvl="1"/>
            <a:r>
              <a:rPr lang="en-US" dirty="0" smtClean="0"/>
              <a:t>Appointed by the President</a:t>
            </a:r>
          </a:p>
          <a:p>
            <a:pPr lvl="1"/>
            <a:r>
              <a:rPr lang="en-US" dirty="0" smtClean="0"/>
              <a:t>Serve for Life</a:t>
            </a:r>
          </a:p>
          <a:p>
            <a:pPr lvl="2"/>
            <a:r>
              <a:rPr lang="en-US" dirty="0" smtClean="0"/>
              <a:t>Most retire in their late 70s</a:t>
            </a:r>
          </a:p>
          <a:p>
            <a:pPr lvl="1"/>
            <a:r>
              <a:rPr lang="en-US" dirty="0" smtClean="0"/>
              <a:t>Can be impeached for serious crimes</a:t>
            </a:r>
          </a:p>
          <a:p>
            <a:pPr lvl="1"/>
            <a:r>
              <a:rPr lang="en-US" dirty="0" smtClean="0"/>
              <a:t>Will hear on average 90 cases a year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ronhammers.org/wp-content/uploads/2011/06/us-supreme-court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21895"/>
            <a:ext cx="6934200" cy="51632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lawyersusaonline.com/dcdicta/files/2008/04/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95400"/>
            <a:ext cx="6035234" cy="4767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Websites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http://www.supremecourt.gov/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http://www.supremecourt.gov/about/members.aspx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509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The Judicial Branch</vt:lpstr>
      <vt:lpstr>Role of Court</vt:lpstr>
      <vt:lpstr>Lower Courts</vt:lpstr>
      <vt:lpstr>Organization of the Lower Court System</vt:lpstr>
      <vt:lpstr>Slide 5</vt:lpstr>
      <vt:lpstr>The Supreme Court</vt:lpstr>
      <vt:lpstr>Slide 7</vt:lpstr>
      <vt:lpstr>Slide 8</vt:lpstr>
      <vt:lpstr>Websites</vt:lpstr>
      <vt:lpstr>U.S. Law</vt:lpstr>
      <vt:lpstr>Criminal Law</vt:lpstr>
      <vt:lpstr>Criminal Justice System</vt:lpstr>
      <vt:lpstr>Appearance in Court</vt:lpstr>
      <vt:lpstr>Slide 14</vt:lpstr>
      <vt:lpstr>Corrections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Branch</dc:title>
  <dc:creator>esakxxm702</dc:creator>
  <cp:lastModifiedBy>esakxxm702</cp:lastModifiedBy>
  <cp:revision>18</cp:revision>
  <dcterms:created xsi:type="dcterms:W3CDTF">2011-11-30T17:33:37Z</dcterms:created>
  <dcterms:modified xsi:type="dcterms:W3CDTF">2011-12-02T18:27:19Z</dcterms:modified>
</cp:coreProperties>
</file>