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D4C4-D794-4D96-99DC-2C7D222DCAFE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79B4-8772-401D-937B-EB7E559F74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D4C4-D794-4D96-99DC-2C7D222DCAFE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79B4-8772-401D-937B-EB7E559F7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D4C4-D794-4D96-99DC-2C7D222DCAFE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79B4-8772-401D-937B-EB7E559F7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D4C4-D794-4D96-99DC-2C7D222DCAFE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79B4-8772-401D-937B-EB7E559F7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D4C4-D794-4D96-99DC-2C7D222DCAFE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18379B4-8772-401D-937B-EB7E559F7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D4C4-D794-4D96-99DC-2C7D222DCAFE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79B4-8772-401D-937B-EB7E559F7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D4C4-D794-4D96-99DC-2C7D222DCAFE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79B4-8772-401D-937B-EB7E559F7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D4C4-D794-4D96-99DC-2C7D222DCAFE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79B4-8772-401D-937B-EB7E559F7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D4C4-D794-4D96-99DC-2C7D222DCAFE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79B4-8772-401D-937B-EB7E559F7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D4C4-D794-4D96-99DC-2C7D222DCAFE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79B4-8772-401D-937B-EB7E559F7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D4C4-D794-4D96-99DC-2C7D222DCAFE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79B4-8772-401D-937B-EB7E559F7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3B8D4C4-D794-4D96-99DC-2C7D222DCAFE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18379B4-8772-401D-937B-EB7E559F7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ritage.org/budgetchartbook/" TargetMode="External"/><Relationship Id="rId2" Type="http://schemas.openxmlformats.org/officeDocument/2006/relationships/hyperlink" Target="http://www.usdebtclock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agetutor.com/trillion/index.html" TargetMode="External"/><Relationship Id="rId4" Type="http://schemas.openxmlformats.org/officeDocument/2006/relationships/hyperlink" Target="http://www.federalbudget.com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Section 2:</a:t>
            </a:r>
            <a:br>
              <a:rPr lang="en-US" b="1" dirty="0" smtClean="0"/>
            </a:br>
            <a:r>
              <a:rPr lang="en-US" b="1" dirty="0" smtClean="0"/>
              <a:t>The </a:t>
            </a:r>
            <a:r>
              <a:rPr lang="en-US" b="1" dirty="0" smtClean="0"/>
              <a:t>Executive Branch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The Presidency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How the Executive Branch Works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Economic Policy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Foreign Policy and National Security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Presidential Powers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Executive</a:t>
            </a:r>
          </a:p>
          <a:p>
            <a:pPr lvl="1"/>
            <a:r>
              <a:rPr lang="en-US" dirty="0" smtClean="0"/>
              <a:t>Executing Laws</a:t>
            </a:r>
          </a:p>
          <a:p>
            <a:pPr lvl="1"/>
            <a:r>
              <a:rPr lang="en-US" dirty="0" smtClean="0"/>
              <a:t>Appointing Officials</a:t>
            </a:r>
          </a:p>
          <a:p>
            <a:pPr lvl="1"/>
            <a:r>
              <a:rPr lang="en-US" dirty="0" smtClean="0"/>
              <a:t>Executive Privilege</a:t>
            </a:r>
          </a:p>
          <a:p>
            <a:pPr lvl="2"/>
            <a:r>
              <a:rPr lang="en-US" dirty="0" smtClean="0"/>
              <a:t>Deny information requested by Congress</a:t>
            </a:r>
          </a:p>
          <a:p>
            <a:r>
              <a:rPr lang="en-US" dirty="0" smtClean="0"/>
              <a:t>Diplomatic</a:t>
            </a:r>
          </a:p>
          <a:p>
            <a:pPr lvl="1"/>
            <a:r>
              <a:rPr lang="en-US" dirty="0" smtClean="0"/>
              <a:t>Making Treaties</a:t>
            </a:r>
          </a:p>
          <a:p>
            <a:pPr lvl="1"/>
            <a:r>
              <a:rPr lang="en-US" dirty="0" smtClean="0"/>
              <a:t>Trade or Alliances</a:t>
            </a:r>
          </a:p>
          <a:p>
            <a:pPr lvl="1"/>
            <a:r>
              <a:rPr lang="en-US" dirty="0" smtClean="0"/>
              <a:t>Executive Agreements</a:t>
            </a:r>
          </a:p>
          <a:p>
            <a:pPr lvl="2"/>
            <a:r>
              <a:rPr lang="en-US" dirty="0" smtClean="0"/>
              <a:t>Quicker process than making a treaty</a:t>
            </a:r>
          </a:p>
          <a:p>
            <a:pPr lvl="1"/>
            <a:r>
              <a:rPr lang="en-US" dirty="0" smtClean="0"/>
              <a:t>Recognizing Governments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Military</a:t>
            </a:r>
          </a:p>
          <a:p>
            <a:pPr lvl="1"/>
            <a:r>
              <a:rPr lang="en-US" dirty="0" smtClean="0"/>
              <a:t>Committing Troops</a:t>
            </a:r>
          </a:p>
          <a:p>
            <a:pPr lvl="1"/>
            <a:r>
              <a:rPr lang="en-US" dirty="0" smtClean="0"/>
              <a:t>War Powers Act</a:t>
            </a:r>
          </a:p>
          <a:p>
            <a:pPr lvl="2"/>
            <a:r>
              <a:rPr lang="en-US" dirty="0" smtClean="0"/>
              <a:t>Send troops into combat action for 60 days</a:t>
            </a:r>
          </a:p>
          <a:p>
            <a:r>
              <a:rPr lang="en-US" dirty="0" smtClean="0"/>
              <a:t>Judicial</a:t>
            </a:r>
          </a:p>
          <a:p>
            <a:pPr lvl="1"/>
            <a:r>
              <a:rPr lang="en-US" dirty="0" smtClean="0"/>
              <a:t>Pardons</a:t>
            </a:r>
          </a:p>
          <a:p>
            <a:r>
              <a:rPr lang="en-US" dirty="0" smtClean="0"/>
              <a:t>Legislative</a:t>
            </a:r>
          </a:p>
          <a:p>
            <a:pPr lvl="1"/>
            <a:r>
              <a:rPr lang="en-US" dirty="0" smtClean="0"/>
              <a:t>Recommend Legislation</a:t>
            </a:r>
          </a:p>
          <a:p>
            <a:pPr lvl="1"/>
            <a:r>
              <a:rPr lang="en-US" dirty="0" smtClean="0"/>
              <a:t>Veto Legislation</a:t>
            </a:r>
          </a:p>
          <a:p>
            <a:pPr lvl="1"/>
            <a:r>
              <a:rPr lang="en-US" dirty="0" smtClean="0"/>
              <a:t>Lobbying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57200" y="2209800"/>
            <a:ext cx="82296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How the Executive Branch Works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Executive Office of the President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White House Staff</a:t>
            </a:r>
          </a:p>
          <a:p>
            <a:pPr lvl="1"/>
            <a:r>
              <a:rPr lang="en-US" dirty="0" smtClean="0"/>
              <a:t>Chief of Staff to the President</a:t>
            </a:r>
          </a:p>
          <a:p>
            <a:pPr lvl="1"/>
            <a:r>
              <a:rPr lang="en-US" dirty="0" smtClean="0"/>
              <a:t>Deputy Chiefs of Staff</a:t>
            </a:r>
          </a:p>
          <a:p>
            <a:pPr lvl="1"/>
            <a:r>
              <a:rPr lang="en-US" dirty="0" smtClean="0"/>
              <a:t>Assistants to the President (15)</a:t>
            </a:r>
          </a:p>
          <a:p>
            <a:pPr lvl="1"/>
            <a:r>
              <a:rPr lang="en-US" dirty="0" smtClean="0"/>
              <a:t>Joint Chiefs of Staff</a:t>
            </a:r>
          </a:p>
          <a:p>
            <a:pPr lvl="2"/>
            <a:r>
              <a:rPr lang="en-US" dirty="0" smtClean="0"/>
              <a:t>Top military general from each branch</a:t>
            </a:r>
          </a:p>
          <a:p>
            <a:pPr lvl="1"/>
            <a:r>
              <a:rPr lang="en-US" dirty="0" smtClean="0"/>
              <a:t>Vice President</a:t>
            </a:r>
          </a:p>
          <a:p>
            <a:pPr lvl="1"/>
            <a:r>
              <a:rPr lang="en-US" dirty="0" smtClean="0"/>
              <a:t>Cabinet Department (15)</a:t>
            </a:r>
          </a:p>
          <a:p>
            <a:pPr lvl="2"/>
            <a:r>
              <a:rPr lang="en-US" dirty="0" smtClean="0"/>
              <a:t>Attorney General</a:t>
            </a:r>
          </a:p>
          <a:p>
            <a:pPr lvl="1"/>
            <a:r>
              <a:rPr lang="en-US" dirty="0" smtClean="0"/>
              <a:t>First Lady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Agencies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Executive branch agencies outside the cabinet departments.</a:t>
            </a:r>
          </a:p>
          <a:p>
            <a:r>
              <a:rPr lang="en-US" dirty="0" smtClean="0"/>
              <a:t>Each receive separate government funding.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651510" indent="-514350">
              <a:buFont typeface="+mj-lt"/>
              <a:buAutoNum type="arabicPeriod"/>
            </a:pPr>
            <a:r>
              <a:rPr lang="en-US" dirty="0" smtClean="0"/>
              <a:t>Social Security Administration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Equal Employment Opportunity Commission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Environmental Protection Agency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Federal Communications Commission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NASA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CIA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Peace Corps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Regulatory Commissions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Agencies that act with very little  direction from the White House</a:t>
            </a:r>
          </a:p>
          <a:p>
            <a:r>
              <a:rPr lang="en-US" dirty="0" smtClean="0"/>
              <a:t>Strongly influenced by Congress</a:t>
            </a:r>
          </a:p>
          <a:p>
            <a:r>
              <a:rPr lang="en-US" dirty="0" smtClean="0"/>
              <a:t>Have the power to establish and enforce regulations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651510" indent="-514350">
              <a:buFont typeface="+mj-lt"/>
              <a:buAutoNum type="arabicPeriod"/>
            </a:pPr>
            <a:r>
              <a:rPr lang="en-US" dirty="0" smtClean="0"/>
              <a:t>Securities Exchange  Commission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Federal Trade Commission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National Labor Relations Board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Nuclear Regulatory Commission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Consumer Product Safety Commission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Corporations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Run as nonprofit businesses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651510" indent="-514350">
              <a:buFont typeface="+mj-lt"/>
              <a:buAutoNum type="arabicPeriod"/>
            </a:pPr>
            <a:r>
              <a:rPr lang="en-US" dirty="0" smtClean="0"/>
              <a:t>US Postal Service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Federal Deposit Insurance Corporation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Tennessee Valley Authority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the System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Inefficiency</a:t>
            </a:r>
          </a:p>
          <a:p>
            <a:r>
              <a:rPr lang="en-US" dirty="0" smtClean="0"/>
              <a:t>Performance Measures</a:t>
            </a:r>
          </a:p>
          <a:p>
            <a:r>
              <a:rPr lang="en-US" dirty="0" smtClean="0"/>
              <a:t>Contracting Out</a:t>
            </a:r>
          </a:p>
          <a:p>
            <a:r>
              <a:rPr lang="en-US" dirty="0" smtClean="0"/>
              <a:t>Privatization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1905000"/>
            <a:ext cx="8229600" cy="1828800"/>
          </a:xfrm>
        </p:spPr>
        <p:txBody>
          <a:bodyPr/>
          <a:lstStyle/>
          <a:p>
            <a:r>
              <a:rPr lang="en-US" dirty="0" smtClean="0"/>
              <a:t>Economic Policies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 Taxes</a:t>
            </a:r>
          </a:p>
          <a:p>
            <a:pPr lvl="1"/>
            <a:r>
              <a:rPr lang="en-US" dirty="0" smtClean="0"/>
              <a:t>Individual Income Tax</a:t>
            </a:r>
          </a:p>
          <a:p>
            <a:pPr lvl="1"/>
            <a:r>
              <a:rPr lang="en-US" dirty="0" smtClean="0"/>
              <a:t>Corporate Income Tax</a:t>
            </a:r>
          </a:p>
          <a:p>
            <a:pPr lvl="1"/>
            <a:r>
              <a:rPr lang="en-US" dirty="0" smtClean="0"/>
              <a:t>Payroll Tax</a:t>
            </a:r>
          </a:p>
          <a:p>
            <a:pPr lvl="1"/>
            <a:r>
              <a:rPr lang="en-US" dirty="0" smtClean="0"/>
              <a:t>Estate and Gift Tax</a:t>
            </a:r>
          </a:p>
          <a:p>
            <a:pPr lvl="1"/>
            <a:r>
              <a:rPr lang="en-US" dirty="0" smtClean="0"/>
              <a:t>Excise Tax</a:t>
            </a:r>
          </a:p>
          <a:p>
            <a:pPr lvl="2"/>
            <a:r>
              <a:rPr lang="en-US" dirty="0" smtClean="0"/>
              <a:t>Gas, tobacco, alcohol</a:t>
            </a:r>
          </a:p>
          <a:p>
            <a:pPr lvl="1"/>
            <a:r>
              <a:rPr lang="en-US" dirty="0" smtClean="0"/>
              <a:t>Customs Duties</a:t>
            </a:r>
            <a:endParaRPr lang="en-US" dirty="0"/>
          </a:p>
        </p:txBody>
      </p:sp>
      <p:pic>
        <p:nvPicPr>
          <p:cNvPr id="1026" name="Picture 2" descr="http://factcheck.org/Images/image/2011/Articles/Fiscal%20FactCheck/2010%20Federal%20Revenues%20Pie.png"/>
          <p:cNvPicPr>
            <a:picLocks noChangeAspect="1" noChangeArrowheads="1"/>
          </p:cNvPicPr>
          <p:nvPr/>
        </p:nvPicPr>
        <p:blipFill>
          <a:blip r:embed="rId2" cstate="print"/>
          <a:srcRect r="4000" b="15074"/>
          <a:stretch>
            <a:fillRect/>
          </a:stretch>
        </p:blipFill>
        <p:spPr bwMode="auto">
          <a:xfrm>
            <a:off x="4800600" y="2576871"/>
            <a:ext cx="4343400" cy="42811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Free-enterprise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Font typeface="+mj-lt"/>
              <a:buAutoNum type="arabicPeriod"/>
            </a:pPr>
            <a:r>
              <a:rPr lang="en-US" dirty="0" smtClean="0"/>
              <a:t>Own private property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Make individual choices 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Engage in competition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Limited government involvement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2438400"/>
            <a:ext cx="8229600" cy="1066800"/>
          </a:xfrm>
        </p:spPr>
        <p:txBody>
          <a:bodyPr/>
          <a:lstStyle/>
          <a:p>
            <a:r>
              <a:rPr lang="en-US" dirty="0" smtClean="0"/>
              <a:t>The Presidency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Slow down and lower inflation</a:t>
            </a:r>
          </a:p>
          <a:p>
            <a:r>
              <a:rPr lang="en-US" dirty="0" smtClean="0"/>
              <a:t>Obtain full employment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Fiscal Policy</a:t>
            </a:r>
          </a:p>
          <a:p>
            <a:pPr lvl="1"/>
            <a:r>
              <a:rPr lang="en-US" dirty="0" smtClean="0"/>
              <a:t>A set of government spending, taxing and borrowing  used to achieve a level of economic performance</a:t>
            </a:r>
          </a:p>
          <a:p>
            <a:r>
              <a:rPr lang="en-US" dirty="0" smtClean="0"/>
              <a:t>Monetary Policy</a:t>
            </a:r>
          </a:p>
          <a:p>
            <a:pPr lvl="1"/>
            <a:r>
              <a:rPr lang="en-US" dirty="0" smtClean="0"/>
              <a:t>Designed to regulate the economy by controlling the amount of money in circulation as well as the level of interest rates.</a:t>
            </a:r>
          </a:p>
          <a:p>
            <a:r>
              <a:rPr lang="en-US" dirty="0" smtClean="0"/>
              <a:t>Federal Reserve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Federal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Deficit spending</a:t>
            </a:r>
          </a:p>
          <a:p>
            <a:r>
              <a:rPr lang="en-US" dirty="0" smtClean="0"/>
              <a:t>National debt</a:t>
            </a:r>
          </a:p>
          <a:p>
            <a:r>
              <a:rPr lang="en-US" dirty="0" smtClean="0"/>
              <a:t>Balancing the budget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2"/>
              </a:rPr>
              <a:t>http://www.usdebtclock.org/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http://www.heritage.org/budgetchartbook/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4"/>
              </a:rPr>
              <a:t>http://www.federalbudget.com/</a:t>
            </a:r>
            <a:endParaRPr lang="en-US" dirty="0" smtClean="0"/>
          </a:p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None/>
            </a:pPr>
            <a:r>
              <a:rPr lang="en-US" sz="2800" dirty="0" smtClean="0">
                <a:hlinkClick r:id="rId5"/>
              </a:rPr>
              <a:t>www.pagetutor.com/</a:t>
            </a:r>
            <a:r>
              <a:rPr lang="en-US" sz="2800" b="1" dirty="0" smtClean="0">
                <a:hlinkClick r:id="rId5"/>
              </a:rPr>
              <a:t>trillion</a:t>
            </a:r>
            <a:r>
              <a:rPr lang="en-US" sz="2800" dirty="0" smtClean="0">
                <a:hlinkClick r:id="rId5"/>
              </a:rPr>
              <a:t>/index.html</a:t>
            </a: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2286000"/>
            <a:ext cx="8229600" cy="1828800"/>
          </a:xfrm>
        </p:spPr>
        <p:txBody>
          <a:bodyPr/>
          <a:lstStyle/>
          <a:p>
            <a:r>
              <a:rPr lang="en-US" dirty="0" smtClean="0"/>
              <a:t>Foreign Policy and National Security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Policy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 National Security</a:t>
            </a:r>
          </a:p>
          <a:p>
            <a:r>
              <a:rPr lang="en-US" dirty="0" smtClean="0"/>
              <a:t>Support Democracy</a:t>
            </a:r>
          </a:p>
          <a:p>
            <a:r>
              <a:rPr lang="en-US" dirty="0" smtClean="0"/>
              <a:t>Promote World Peace</a:t>
            </a:r>
          </a:p>
          <a:p>
            <a:r>
              <a:rPr lang="en-US" dirty="0" smtClean="0"/>
              <a:t>Provide Aid to People in Need</a:t>
            </a:r>
          </a:p>
          <a:p>
            <a:r>
              <a:rPr lang="en-US" dirty="0" smtClean="0"/>
              <a:t>Establish Free and Open Trade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Policy at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Summit Conferences</a:t>
            </a:r>
          </a:p>
          <a:p>
            <a:pPr lvl="1"/>
            <a:r>
              <a:rPr lang="en-US" dirty="0" smtClean="0"/>
              <a:t>Meetings between the heads of state of two or more nations.</a:t>
            </a:r>
          </a:p>
          <a:p>
            <a:r>
              <a:rPr lang="en-US" dirty="0" smtClean="0"/>
              <a:t>Diplomatic Centers - Deal with U.S. Commercial Interests</a:t>
            </a:r>
          </a:p>
          <a:p>
            <a:pPr lvl="1"/>
            <a:r>
              <a:rPr lang="en-US" dirty="0" smtClean="0"/>
              <a:t>Embassies</a:t>
            </a:r>
          </a:p>
          <a:p>
            <a:pPr lvl="2"/>
            <a:r>
              <a:rPr lang="en-US" dirty="0" smtClean="0"/>
              <a:t>Ambassador – chief diplomatic official</a:t>
            </a:r>
          </a:p>
          <a:p>
            <a:pPr lvl="2"/>
            <a:r>
              <a:rPr lang="en-US" dirty="0" smtClean="0"/>
              <a:t>Keep contact between the countries</a:t>
            </a:r>
          </a:p>
          <a:p>
            <a:pPr lvl="1"/>
            <a:r>
              <a:rPr lang="en-US" dirty="0" smtClean="0"/>
              <a:t>Consulates</a:t>
            </a:r>
          </a:p>
          <a:p>
            <a:pPr lvl="2"/>
            <a:r>
              <a:rPr lang="en-US" dirty="0" smtClean="0"/>
              <a:t>Consul – promote U.S. trade and commerce</a:t>
            </a:r>
          </a:p>
          <a:p>
            <a:pPr lvl="2">
              <a:buNone/>
            </a:pPr>
            <a:r>
              <a:rPr lang="en-US" dirty="0" smtClean="0"/>
              <a:t>		    – assist American citizens with travel matters 	       and other problems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National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Department of Defense (DOD)</a:t>
            </a:r>
          </a:p>
          <a:p>
            <a:r>
              <a:rPr lang="en-US" dirty="0" smtClean="0"/>
              <a:t>Central Intelligence Agency (CIA)</a:t>
            </a:r>
          </a:p>
          <a:p>
            <a:r>
              <a:rPr lang="en-US" dirty="0" smtClean="0"/>
              <a:t>National Security Council (NSC)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Aid and Alliances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Aid</a:t>
            </a:r>
          </a:p>
          <a:p>
            <a:pPr lvl="1"/>
            <a:r>
              <a:rPr lang="en-US" dirty="0" smtClean="0"/>
              <a:t>The Marshall Plan</a:t>
            </a:r>
          </a:p>
          <a:p>
            <a:pPr lvl="1"/>
            <a:r>
              <a:rPr lang="en-US" dirty="0" smtClean="0"/>
              <a:t>USAID – U.S. Agency for International Development</a:t>
            </a:r>
          </a:p>
          <a:p>
            <a:pPr marL="1362456" lvl="2" indent="-457200">
              <a:buFont typeface="+mj-lt"/>
              <a:buAutoNum type="arabicPeriod"/>
            </a:pPr>
            <a:r>
              <a:rPr lang="en-US" dirty="0" smtClean="0"/>
              <a:t>Promote economic growth</a:t>
            </a:r>
          </a:p>
          <a:p>
            <a:pPr marL="1362456" lvl="2" indent="-457200">
              <a:buFont typeface="+mj-lt"/>
              <a:buAutoNum type="arabicPeriod"/>
            </a:pPr>
            <a:r>
              <a:rPr lang="en-US" dirty="0" smtClean="0"/>
              <a:t>Advance democracy</a:t>
            </a:r>
          </a:p>
          <a:p>
            <a:pPr marL="1362456" lvl="2" indent="-457200">
              <a:buFont typeface="+mj-lt"/>
              <a:buAutoNum type="arabicPeriod"/>
            </a:pPr>
            <a:r>
              <a:rPr lang="en-US" dirty="0" smtClean="0"/>
              <a:t>Deliver humanitarian support to victims of disasters</a:t>
            </a:r>
          </a:p>
          <a:p>
            <a:pPr marL="1362456" lvl="2" indent="-457200">
              <a:buFont typeface="+mj-lt"/>
              <a:buAutoNum type="arabicPeriod"/>
            </a:pPr>
            <a:r>
              <a:rPr lang="en-US" dirty="0" smtClean="0"/>
              <a:t>Promote health </a:t>
            </a:r>
          </a:p>
          <a:p>
            <a:pPr marL="1362456" lvl="2" indent="-457200">
              <a:buFont typeface="+mj-lt"/>
              <a:buAutoNum type="arabicPeriod"/>
            </a:pPr>
            <a:r>
              <a:rPr lang="en-US" dirty="0" smtClean="0"/>
              <a:t>Protect the environment</a:t>
            </a:r>
          </a:p>
          <a:p>
            <a:pPr marL="777240" indent="-457200"/>
            <a:r>
              <a:rPr lang="en-US" dirty="0" smtClean="0"/>
              <a:t>Alliance</a:t>
            </a:r>
          </a:p>
          <a:p>
            <a:pPr marL="1097280" lvl="1" indent="-457200"/>
            <a:r>
              <a:rPr lang="en-US" dirty="0" smtClean="0"/>
              <a:t>NATO</a:t>
            </a:r>
          </a:p>
          <a:p>
            <a:pPr marL="1097280" lvl="1" indent="-457200"/>
            <a:r>
              <a:rPr lang="en-US" smtClean="0"/>
              <a:t>NAFTA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President’s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Chief Executive</a:t>
            </a:r>
          </a:p>
          <a:p>
            <a:pPr lvl="1"/>
            <a:r>
              <a:rPr lang="en-US" dirty="0" smtClean="0"/>
              <a:t>Head of the executive branch</a:t>
            </a:r>
          </a:p>
          <a:p>
            <a:pPr lvl="1"/>
            <a:r>
              <a:rPr lang="en-US" dirty="0" smtClean="0"/>
              <a:t>Carries out the nation’s laws</a:t>
            </a:r>
          </a:p>
          <a:p>
            <a:r>
              <a:rPr lang="en-US" b="1" u="sng" dirty="0" smtClean="0"/>
              <a:t>Commander in Chief</a:t>
            </a:r>
          </a:p>
          <a:p>
            <a:pPr lvl="1"/>
            <a:r>
              <a:rPr lang="en-US" dirty="0" smtClean="0"/>
              <a:t>Head of the armed forces</a:t>
            </a:r>
          </a:p>
          <a:p>
            <a:r>
              <a:rPr lang="en-US" b="1" u="sng" dirty="0" smtClean="0"/>
              <a:t>Chief Agenda Setter</a:t>
            </a:r>
          </a:p>
          <a:p>
            <a:pPr lvl="1"/>
            <a:r>
              <a:rPr lang="en-US" dirty="0" smtClean="0"/>
              <a:t>Gives Congress information about the state of the Union and makes recommendations</a:t>
            </a:r>
          </a:p>
          <a:p>
            <a:pPr lvl="1"/>
            <a:r>
              <a:rPr lang="en-US" dirty="0" smtClean="0"/>
              <a:t>Create a budget proposal as to how the government should raise and spend its money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Representative of the Nation</a:t>
            </a:r>
          </a:p>
          <a:p>
            <a:pPr lvl="1"/>
            <a:r>
              <a:rPr lang="en-US" dirty="0" smtClean="0"/>
              <a:t>President symbolizes the United States and its people</a:t>
            </a:r>
          </a:p>
          <a:p>
            <a:r>
              <a:rPr lang="en-US" b="1" u="sng" dirty="0" smtClean="0"/>
              <a:t>Chief of State</a:t>
            </a:r>
          </a:p>
          <a:p>
            <a:pPr lvl="1"/>
            <a:r>
              <a:rPr lang="en-US" dirty="0" smtClean="0"/>
              <a:t>Conducts diplomacy with foreign officials</a:t>
            </a:r>
          </a:p>
          <a:p>
            <a:pPr lvl="1"/>
            <a:r>
              <a:rPr lang="en-US" dirty="0" smtClean="0"/>
              <a:t>Performs ceremonial duties</a:t>
            </a:r>
          </a:p>
          <a:p>
            <a:r>
              <a:rPr lang="en-US" b="1" u="sng" dirty="0" smtClean="0"/>
              <a:t>Foreign-Policy Leader</a:t>
            </a:r>
          </a:p>
          <a:p>
            <a:pPr lvl="1"/>
            <a:r>
              <a:rPr lang="en-US" dirty="0" smtClean="0"/>
              <a:t>Promote trade and friendship while maintaining security</a:t>
            </a:r>
          </a:p>
          <a:p>
            <a:r>
              <a:rPr lang="en-US" b="1" u="sng" dirty="0" smtClean="0"/>
              <a:t>Party Leader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by the Constitution</a:t>
            </a:r>
          </a:p>
          <a:p>
            <a:pPr lvl="1"/>
            <a:r>
              <a:rPr lang="en-US" dirty="0" smtClean="0"/>
              <a:t>Be a native-born U.S. citizen</a:t>
            </a:r>
          </a:p>
          <a:p>
            <a:pPr lvl="1"/>
            <a:r>
              <a:rPr lang="en-US" dirty="0" smtClean="0"/>
              <a:t>Be at least 35 years of age</a:t>
            </a:r>
          </a:p>
          <a:p>
            <a:pPr lvl="1"/>
            <a:r>
              <a:rPr lang="en-US" dirty="0" smtClean="0"/>
              <a:t>Has been a U.S. resident for at least 14 years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Presidential Terms and Salary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</a:p>
          <a:p>
            <a:pPr lvl="1"/>
            <a:r>
              <a:rPr lang="en-US" dirty="0" smtClean="0"/>
              <a:t>4 years in office per term</a:t>
            </a:r>
          </a:p>
          <a:p>
            <a:pPr lvl="1"/>
            <a:r>
              <a:rPr lang="en-US" dirty="0" smtClean="0"/>
              <a:t>2 term limit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Salary</a:t>
            </a:r>
          </a:p>
          <a:p>
            <a:pPr lvl="1"/>
            <a:r>
              <a:rPr lang="en-US" dirty="0" smtClean="0"/>
              <a:t>Set by Congress</a:t>
            </a:r>
          </a:p>
          <a:p>
            <a:pPr lvl="1"/>
            <a:r>
              <a:rPr lang="en-US" dirty="0" smtClean="0"/>
              <a:t>$400,000 annually</a:t>
            </a:r>
          </a:p>
          <a:p>
            <a:pPr lvl="1"/>
            <a:r>
              <a:rPr lang="en-US" dirty="0" smtClean="0"/>
              <a:t>$50,000 annual allowance</a:t>
            </a:r>
          </a:p>
          <a:p>
            <a:pPr lvl="2"/>
            <a:r>
              <a:rPr lang="en-US" dirty="0" smtClean="0"/>
              <a:t>official expenses </a:t>
            </a:r>
          </a:p>
          <a:p>
            <a:pPr lvl="2"/>
            <a:r>
              <a:rPr lang="en-US" dirty="0" smtClean="0"/>
              <a:t>additional allowances for travel and entertainment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Live in the White House</a:t>
            </a:r>
          </a:p>
          <a:p>
            <a:pPr lvl="1"/>
            <a:r>
              <a:rPr lang="en-US" dirty="0" smtClean="0"/>
              <a:t>Office and private living quarters</a:t>
            </a:r>
          </a:p>
          <a:p>
            <a:r>
              <a:rPr lang="en-US" dirty="0" smtClean="0"/>
              <a:t>Camp David</a:t>
            </a:r>
          </a:p>
          <a:p>
            <a:pPr lvl="1"/>
            <a:r>
              <a:rPr lang="en-US" dirty="0" smtClean="0"/>
              <a:t>Special meetings</a:t>
            </a:r>
          </a:p>
          <a:p>
            <a:pPr lvl="1"/>
            <a:r>
              <a:rPr lang="en-US" dirty="0" smtClean="0"/>
              <a:t>Vacations</a:t>
            </a:r>
          </a:p>
          <a:p>
            <a:r>
              <a:rPr lang="en-US" dirty="0" smtClean="0"/>
              <a:t>Personal fleet of cars, helicopters, and airplanes</a:t>
            </a:r>
          </a:p>
          <a:p>
            <a:pPr lvl="1"/>
            <a:r>
              <a:rPr lang="en-US" dirty="0" smtClean="0"/>
              <a:t>Air Force One</a:t>
            </a:r>
          </a:p>
          <a:p>
            <a:pPr lvl="1"/>
            <a:r>
              <a:rPr lang="en-US" dirty="0" smtClean="0"/>
              <a:t>Marine One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www.whitehousemuseum.org/images/white-house-satellite-vi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0"/>
            <a:ext cx="6669741" cy="4724400"/>
          </a:xfrm>
          <a:prstGeom prst="rect">
            <a:avLst/>
          </a:prstGeom>
          <a:noFill/>
        </p:spPr>
      </p:pic>
      <p:pic>
        <p:nvPicPr>
          <p:cNvPr id="1028" name="Picture 4" descr="http://www.bonappetit.com/blogsandforums/blogs/badaily/The_White_Hou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33900" y="3781425"/>
            <a:ext cx="4610100" cy="3076575"/>
          </a:xfrm>
          <a:prstGeom prst="rect">
            <a:avLst/>
          </a:prstGeom>
          <a:noFill/>
        </p:spPr>
      </p:pic>
      <p:pic>
        <p:nvPicPr>
          <p:cNvPr id="1030" name="Picture 6" descr="http://www.thehauntedinternet.com/haunted_places/white_hous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762299"/>
            <a:ext cx="4648200" cy="30957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651510" indent="-514350"/>
            <a:r>
              <a:rPr lang="en-US" dirty="0" smtClean="0"/>
              <a:t>President of the United States</a:t>
            </a:r>
          </a:p>
          <a:p>
            <a:pPr marL="651510" indent="-514350"/>
            <a:r>
              <a:rPr lang="en-US" dirty="0" smtClean="0"/>
              <a:t>Vice President of the United States</a:t>
            </a:r>
          </a:p>
          <a:p>
            <a:pPr marL="651510" indent="-514350"/>
            <a:r>
              <a:rPr lang="en-US" dirty="0" smtClean="0"/>
              <a:t>Speaker of the House of Representatives</a:t>
            </a:r>
          </a:p>
          <a:p>
            <a:pPr marL="651510" indent="-514350"/>
            <a:r>
              <a:rPr lang="en-US" dirty="0" smtClean="0"/>
              <a:t>President Pro Tempore of the Senate</a:t>
            </a:r>
          </a:p>
          <a:p>
            <a:pPr marL="651510" indent="-514350"/>
            <a:r>
              <a:rPr lang="en-US" dirty="0" smtClean="0"/>
              <a:t>Secretary of State</a:t>
            </a:r>
          </a:p>
          <a:p>
            <a:pPr marL="651510" indent="-514350"/>
            <a:r>
              <a:rPr lang="en-US" dirty="0" smtClean="0"/>
              <a:t>Secretary of the Treasury</a:t>
            </a:r>
          </a:p>
          <a:p>
            <a:pPr marL="651510" indent="-514350"/>
            <a:r>
              <a:rPr lang="en-US" dirty="0" smtClean="0"/>
              <a:t>Secretary of Defense</a:t>
            </a:r>
          </a:p>
          <a:p>
            <a:pPr marL="651510" indent="-514350"/>
            <a:r>
              <a:rPr lang="en-US" dirty="0" smtClean="0"/>
              <a:t>Attorney General</a:t>
            </a:r>
          </a:p>
          <a:p>
            <a:pPr marL="651510" indent="-514350"/>
            <a:r>
              <a:rPr lang="en-US" dirty="0" smtClean="0"/>
              <a:t>Secretary of the Interior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Secretary of Agriculture</a:t>
            </a:r>
          </a:p>
          <a:p>
            <a:pPr lvl="0"/>
            <a:r>
              <a:rPr lang="en-US" dirty="0" smtClean="0"/>
              <a:t>Secretary of Commerce</a:t>
            </a:r>
          </a:p>
          <a:p>
            <a:pPr lvl="0"/>
            <a:r>
              <a:rPr lang="en-US" dirty="0" smtClean="0"/>
              <a:t>Secretary of Labor</a:t>
            </a:r>
          </a:p>
          <a:p>
            <a:pPr lvl="0"/>
            <a:r>
              <a:rPr lang="en-US" dirty="0" smtClean="0"/>
              <a:t>Secretary of Health and Human Services</a:t>
            </a:r>
          </a:p>
          <a:p>
            <a:pPr lvl="0"/>
            <a:r>
              <a:rPr lang="en-US" dirty="0" smtClean="0"/>
              <a:t>Secretary of Housing and Urban Development</a:t>
            </a:r>
          </a:p>
          <a:p>
            <a:pPr lvl="0"/>
            <a:r>
              <a:rPr lang="en-US" dirty="0" smtClean="0"/>
              <a:t>Secretary of Transportation</a:t>
            </a:r>
          </a:p>
          <a:p>
            <a:pPr lvl="0"/>
            <a:r>
              <a:rPr lang="en-US" dirty="0" smtClean="0"/>
              <a:t>Secretary of Energy</a:t>
            </a:r>
          </a:p>
          <a:p>
            <a:pPr lvl="0"/>
            <a:r>
              <a:rPr lang="en-US" dirty="0" smtClean="0"/>
              <a:t>Secretary of Education</a:t>
            </a:r>
          </a:p>
          <a:p>
            <a:pPr lvl="0"/>
            <a:r>
              <a:rPr lang="en-US" dirty="0" smtClean="0"/>
              <a:t>Secretary of Veterans Affairs</a:t>
            </a:r>
          </a:p>
          <a:p>
            <a:r>
              <a:rPr lang="en-US" dirty="0" smtClean="0"/>
              <a:t>Secretary of Homeland Security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291</TotalTime>
  <Words>733</Words>
  <Application>Microsoft Office PowerPoint</Application>
  <PresentationFormat>On-screen Show (4:3)</PresentationFormat>
  <Paragraphs>200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Apex</vt:lpstr>
      <vt:lpstr>Section 2: The Executive Branch</vt:lpstr>
      <vt:lpstr>The Presidency</vt:lpstr>
      <vt:lpstr>The President’s Roles</vt:lpstr>
      <vt:lpstr>Slide 4</vt:lpstr>
      <vt:lpstr>Qualifications</vt:lpstr>
      <vt:lpstr>Presidential Terms and Salary</vt:lpstr>
      <vt:lpstr>Benefits</vt:lpstr>
      <vt:lpstr>Slide 8</vt:lpstr>
      <vt:lpstr>Succession</vt:lpstr>
      <vt:lpstr>Presidential Powers</vt:lpstr>
      <vt:lpstr>How the Executive Branch Works</vt:lpstr>
      <vt:lpstr>Executive Office of the President</vt:lpstr>
      <vt:lpstr>Independent Agencies</vt:lpstr>
      <vt:lpstr>Regulatory Commissions</vt:lpstr>
      <vt:lpstr>Government Corporations</vt:lpstr>
      <vt:lpstr>Improving the System</vt:lpstr>
      <vt:lpstr>Economic Policies</vt:lpstr>
      <vt:lpstr>Taxes</vt:lpstr>
      <vt:lpstr>Free-enterprise System</vt:lpstr>
      <vt:lpstr>Economic Goals</vt:lpstr>
      <vt:lpstr>Economic Stability</vt:lpstr>
      <vt:lpstr>The Federal Budget</vt:lpstr>
      <vt:lpstr>Foreign Policy and National Security</vt:lpstr>
      <vt:lpstr>Foreign Policy Goals</vt:lpstr>
      <vt:lpstr>Foreign Policy at Work</vt:lpstr>
      <vt:lpstr>The Role of National Security</vt:lpstr>
      <vt:lpstr>Foreign Aid and Alliances</vt:lpstr>
    </vt:vector>
  </TitlesOfParts>
  <Company>Omaha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Executive Branch</dc:title>
  <dc:creator>esakxxm702</dc:creator>
  <cp:lastModifiedBy>esakxxm702</cp:lastModifiedBy>
  <cp:revision>30</cp:revision>
  <dcterms:created xsi:type="dcterms:W3CDTF">2011-11-22T13:56:05Z</dcterms:created>
  <dcterms:modified xsi:type="dcterms:W3CDTF">2012-12-07T14:21:27Z</dcterms:modified>
</cp:coreProperties>
</file>