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9" autoAdjust="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C3257C-7DEF-4772-BC5A-695C56973732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33D90A-9766-43D7-9919-14F0242C70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6868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2 </a:t>
            </a:r>
            <a:br>
              <a:rPr lang="en-US" dirty="0" smtClean="0"/>
            </a:br>
            <a:r>
              <a:rPr lang="en-US" sz="4900" dirty="0" smtClean="0"/>
              <a:t>Origins of Law and the Constitution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752600"/>
          </a:xfrm>
        </p:spPr>
        <p:txBody>
          <a:bodyPr/>
          <a:lstStyle/>
          <a:p>
            <a:pPr algn="l"/>
            <a:r>
              <a:rPr lang="en-US" dirty="0" smtClean="0"/>
              <a:t>Section 1</a:t>
            </a:r>
          </a:p>
          <a:p>
            <a:pPr algn="l"/>
            <a:r>
              <a:rPr lang="en-US" dirty="0" smtClean="0"/>
              <a:t>The Constitution and America’s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Approves or vetoes laws</a:t>
            </a:r>
          </a:p>
          <a:p>
            <a:r>
              <a:rPr lang="en-US" dirty="0" smtClean="0"/>
              <a:t>Carries out laws</a:t>
            </a:r>
          </a:p>
          <a:p>
            <a:r>
              <a:rPr lang="en-US" dirty="0" smtClean="0"/>
              <a:t>Appoints federal court judges, ambassadors, and other high-level officials</a:t>
            </a:r>
          </a:p>
          <a:p>
            <a:r>
              <a:rPr lang="en-US" dirty="0" smtClean="0"/>
              <a:t>Negotiates treaties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Interprets the meaning of laws</a:t>
            </a:r>
          </a:p>
          <a:p>
            <a:r>
              <a:rPr lang="en-US" dirty="0" smtClean="0"/>
              <a:t>Rules on the constitutionality of laws passed by Congress and actions taken by the executive branch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Judicial Review </a:t>
            </a:r>
          </a:p>
          <a:p>
            <a:pPr>
              <a:buFontTx/>
              <a:buChar char="-"/>
            </a:pPr>
            <a:r>
              <a:rPr lang="en-US" dirty="0" smtClean="0"/>
              <a:t>The power of the courts to decide if laws and other government actions are valid und the U.S. Constitution.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is designed protect the rights of the states by creating a federal system.</a:t>
            </a:r>
          </a:p>
          <a:p>
            <a:pPr lvl="1"/>
            <a:r>
              <a:rPr lang="en-US" dirty="0" smtClean="0"/>
              <a:t>National, State, and Local Governments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Powers </a:t>
            </a:r>
            <a:r>
              <a:rPr lang="en-US" b="1" u="sng" dirty="0" smtClean="0"/>
              <a:t>NOT</a:t>
            </a:r>
            <a:r>
              <a:rPr lang="en-US" b="1" dirty="0" smtClean="0"/>
              <a:t> allowed to states</a:t>
            </a:r>
          </a:p>
          <a:p>
            <a:pPr>
              <a:buFontTx/>
              <a:buChar char="-"/>
            </a:pPr>
            <a:r>
              <a:rPr lang="en-US" dirty="0" smtClean="0"/>
              <a:t>Negotiating treaties</a:t>
            </a:r>
          </a:p>
          <a:p>
            <a:pPr>
              <a:buFontTx/>
              <a:buChar char="-"/>
            </a:pPr>
            <a:r>
              <a:rPr lang="en-US" dirty="0" smtClean="0"/>
              <a:t>Coining money</a:t>
            </a:r>
          </a:p>
          <a:p>
            <a:pPr>
              <a:buFontTx/>
              <a:buChar char="-"/>
            </a:pPr>
            <a:r>
              <a:rPr lang="en-US" dirty="0" smtClean="0"/>
              <a:t>Engaging in war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established the rules that the U.S. government must follow.</a:t>
            </a:r>
          </a:p>
          <a:p>
            <a:endParaRPr lang="en-US" dirty="0" smtClean="0"/>
          </a:p>
          <a:p>
            <a:r>
              <a:rPr lang="en-US" dirty="0" smtClean="0"/>
              <a:t>Five Main Principles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Popular sovereignty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Limited government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Separation of powers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Checks and balances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Federalism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6600" y="1295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Popular Sovereignty</a:t>
            </a:r>
          </a:p>
          <a:p>
            <a:pPr algn="ctr"/>
            <a:r>
              <a:rPr lang="en-US" dirty="0" smtClean="0">
                <a:latin typeface="+mj-lt"/>
              </a:rPr>
              <a:t>Ensures that government serves the people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2895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Limited Government</a:t>
            </a:r>
          </a:p>
          <a:p>
            <a:pPr algn="ctr"/>
            <a:r>
              <a:rPr lang="en-US" dirty="0" smtClean="0">
                <a:latin typeface="+mj-lt"/>
              </a:rPr>
              <a:t>Restricts the government’s power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487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Separation of Powers</a:t>
            </a:r>
          </a:p>
          <a:p>
            <a:pPr algn="ctr"/>
            <a:r>
              <a:rPr lang="en-US" dirty="0" smtClean="0">
                <a:latin typeface="+mj-lt"/>
              </a:rPr>
              <a:t>Prevents the concentration and abuse of power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487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Checks and Balances</a:t>
            </a:r>
          </a:p>
          <a:p>
            <a:pPr algn="ctr"/>
            <a:r>
              <a:rPr lang="en-US" dirty="0" smtClean="0">
                <a:latin typeface="+mj-lt"/>
              </a:rPr>
              <a:t>Allows branches of government to restrain each other’s powers</a:t>
            </a:r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819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Federalism</a:t>
            </a:r>
          </a:p>
          <a:p>
            <a:pPr algn="ctr"/>
            <a:r>
              <a:rPr lang="en-US" dirty="0" smtClean="0">
                <a:latin typeface="+mj-lt"/>
              </a:rPr>
              <a:t>Balances the power between national and state governments</a:t>
            </a:r>
            <a:endParaRPr lang="en-US" dirty="0">
              <a:latin typeface="+mj-lt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019800" y="4038600"/>
            <a:ext cx="533400" cy="762000"/>
          </a:xfrm>
          <a:prstGeom prst="downArrow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4114800" y="5181600"/>
            <a:ext cx="838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2362200" y="4038600"/>
            <a:ext cx="609600" cy="762000"/>
          </a:xfrm>
          <a:prstGeom prst="upArrow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2438400" y="1828800"/>
            <a:ext cx="609600" cy="838200"/>
          </a:xfrm>
          <a:prstGeom prst="upArrow">
            <a:avLst/>
          </a:prstGeom>
          <a:solidFill>
            <a:schemeClr val="accent1"/>
          </a:solidFill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943600" y="1905000"/>
            <a:ext cx="609600" cy="838200"/>
          </a:xfrm>
          <a:prstGeom prst="downArrow">
            <a:avLst/>
          </a:prstGeom>
          <a:scene3d>
            <a:camera prst="orthographicFront">
              <a:rot lat="0" lon="0" rev="2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Popular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authority comes from the people.</a:t>
            </a:r>
          </a:p>
          <a:p>
            <a:endParaRPr lang="en-US" dirty="0" smtClean="0"/>
          </a:p>
          <a:p>
            <a:r>
              <a:rPr lang="en-US" dirty="0" smtClean="0"/>
              <a:t>Mentioned throughout the Constitution…</a:t>
            </a:r>
          </a:p>
          <a:p>
            <a:pPr lvl="1">
              <a:buNone/>
            </a:pPr>
            <a:r>
              <a:rPr lang="en-US" u="sng" dirty="0" smtClean="0"/>
              <a:t>Preamble</a:t>
            </a:r>
          </a:p>
          <a:p>
            <a:pPr lvl="1"/>
            <a:r>
              <a:rPr lang="en-US" dirty="0" smtClean="0"/>
              <a:t>Establish justice</a:t>
            </a:r>
          </a:p>
          <a:p>
            <a:pPr lvl="1"/>
            <a:r>
              <a:rPr lang="en-US" dirty="0" smtClean="0"/>
              <a:t>Insure domestic tranquility</a:t>
            </a:r>
          </a:p>
          <a:p>
            <a:pPr lvl="1"/>
            <a:r>
              <a:rPr lang="en-US" dirty="0" smtClean="0"/>
              <a:t>Provide for the common defense</a:t>
            </a:r>
          </a:p>
          <a:p>
            <a:pPr lvl="1"/>
            <a:r>
              <a:rPr lang="en-US" dirty="0" smtClean="0"/>
              <a:t>Promote the general welfare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limits government by establishing guidelines for how the government may act.</a:t>
            </a:r>
          </a:p>
          <a:p>
            <a:endParaRPr lang="en-US" dirty="0" smtClean="0"/>
          </a:p>
          <a:p>
            <a:r>
              <a:rPr lang="en-US" dirty="0" smtClean="0"/>
              <a:t>Keeps the government from violating citizen’s individual liberties.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Constitution divides the government into 3 branches of government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Articles</a:t>
            </a:r>
          </a:p>
          <a:p>
            <a:pPr marL="907542" lvl="1" indent="-514350">
              <a:buFont typeface="+mj-lt"/>
              <a:buAutoNum type="romanUcPeriod"/>
            </a:pPr>
            <a:r>
              <a:rPr lang="en-US" dirty="0" smtClean="0"/>
              <a:t>Legislative Branch </a:t>
            </a:r>
          </a:p>
          <a:p>
            <a:pPr marL="1181862" lvl="2" indent="-514350">
              <a:buFont typeface="+mj-lt"/>
              <a:buAutoNum type="romanUcPeriod"/>
            </a:pPr>
            <a:r>
              <a:rPr lang="en-US" dirty="0" smtClean="0"/>
              <a:t>Congress</a:t>
            </a:r>
          </a:p>
          <a:p>
            <a:pPr marL="1181862" lvl="2" indent="-514350">
              <a:buFont typeface="+mj-lt"/>
              <a:buAutoNum type="romanUcPeriod"/>
            </a:pPr>
            <a:r>
              <a:rPr lang="en-US" dirty="0" smtClean="0"/>
              <a:t>Makes the nations laws</a:t>
            </a:r>
          </a:p>
          <a:p>
            <a:pPr marL="907542" lvl="1" indent="-514350">
              <a:buFont typeface="+mj-lt"/>
              <a:buAutoNum type="romanUcPeriod"/>
            </a:pPr>
            <a:r>
              <a:rPr lang="en-US" dirty="0" smtClean="0"/>
              <a:t>Executive Branch </a:t>
            </a:r>
          </a:p>
          <a:p>
            <a:pPr marL="1181862" lvl="2" indent="-514350">
              <a:buFont typeface="+mj-lt"/>
              <a:buAutoNum type="romanUcPeriod"/>
            </a:pPr>
            <a:r>
              <a:rPr lang="en-US" dirty="0" smtClean="0"/>
              <a:t>President, Vice President, and Cabinet members </a:t>
            </a:r>
          </a:p>
          <a:p>
            <a:pPr marL="1181862" lvl="2" indent="-514350">
              <a:buFont typeface="+mj-lt"/>
              <a:buAutoNum type="romanUcPeriod"/>
            </a:pPr>
            <a:r>
              <a:rPr lang="en-US" dirty="0" smtClean="0"/>
              <a:t>Carries out the laws</a:t>
            </a:r>
          </a:p>
          <a:p>
            <a:pPr marL="907542" lvl="1" indent="-514350">
              <a:buFont typeface="+mj-lt"/>
              <a:buAutoNum type="romanUcPeriod"/>
            </a:pPr>
            <a:r>
              <a:rPr lang="en-US" dirty="0" smtClean="0"/>
              <a:t>Judicial Branch</a:t>
            </a:r>
          </a:p>
          <a:p>
            <a:pPr marL="1181862" lvl="2" indent="-514350">
              <a:buFont typeface="+mj-lt"/>
              <a:buAutoNum type="romanUcPeriod"/>
            </a:pPr>
            <a:r>
              <a:rPr lang="en-US" dirty="0" smtClean="0"/>
              <a:t>Supreme Court</a:t>
            </a:r>
          </a:p>
          <a:p>
            <a:pPr marL="1181862" lvl="2" indent="-514350">
              <a:buFont typeface="+mj-lt"/>
              <a:buAutoNum type="romanUcPeriod"/>
            </a:pPr>
            <a:r>
              <a:rPr lang="en-US" dirty="0" smtClean="0"/>
              <a:t>Authority to establish courts below the Supreme Court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Prevents the concentration and abuse of power </a:t>
            </a:r>
          </a:p>
          <a:p>
            <a:r>
              <a:rPr lang="en-US" dirty="0" smtClean="0"/>
              <a:t>Each branch of government has the authority to check, or restrain the powers of the other two branches.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cialstudieshelp.com/Images/ChksBaln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14400"/>
            <a:ext cx="6172200" cy="5735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Passes bills into law</a:t>
            </a:r>
          </a:p>
          <a:p>
            <a:r>
              <a:rPr lang="en-US" dirty="0" smtClean="0"/>
              <a:t>Congress can override a presidential </a:t>
            </a:r>
            <a:r>
              <a:rPr lang="en-US" dirty="0" smtClean="0"/>
              <a:t>veto by </a:t>
            </a:r>
            <a:r>
              <a:rPr lang="en-US" dirty="0" smtClean="0"/>
              <a:t>a 2/3  majority vote</a:t>
            </a:r>
            <a:endParaRPr lang="en-US" dirty="0" smtClean="0"/>
          </a:p>
          <a:p>
            <a:r>
              <a:rPr lang="en-US" dirty="0" smtClean="0"/>
              <a:t>Approves appointments to top government jobs</a:t>
            </a:r>
          </a:p>
          <a:p>
            <a:r>
              <a:rPr lang="en-US" dirty="0" smtClean="0"/>
              <a:t>Holds the “power of the purse</a:t>
            </a:r>
            <a:r>
              <a:rPr lang="en-US" dirty="0" smtClean="0"/>
              <a:t>” (were </a:t>
            </a:r>
            <a:r>
              <a:rPr lang="en-US" smtClean="0"/>
              <a:t>the money goes)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321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Unit 2  Origins of Law and the Constitution</vt:lpstr>
      <vt:lpstr>Basic Principles</vt:lpstr>
      <vt:lpstr>Slide 3</vt:lpstr>
      <vt:lpstr>Popular Sovereignty</vt:lpstr>
      <vt:lpstr>Limited Government</vt:lpstr>
      <vt:lpstr>Separation of Powers</vt:lpstr>
      <vt:lpstr>Checks and Balances</vt:lpstr>
      <vt:lpstr>Slide 8</vt:lpstr>
      <vt:lpstr>Legislative Powers</vt:lpstr>
      <vt:lpstr>Executive Powers</vt:lpstr>
      <vt:lpstr>Judicial Powers</vt:lpstr>
      <vt:lpstr>Federalism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esakxxm702</dc:creator>
  <cp:lastModifiedBy>esakxxm702</cp:lastModifiedBy>
  <cp:revision>23</cp:revision>
  <dcterms:created xsi:type="dcterms:W3CDTF">2011-09-13T14:46:44Z</dcterms:created>
  <dcterms:modified xsi:type="dcterms:W3CDTF">2012-09-26T13:51:37Z</dcterms:modified>
</cp:coreProperties>
</file>