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3" r:id="rId5"/>
    <p:sldId id="264" r:id="rId6"/>
    <p:sldId id="265" r:id="rId7"/>
    <p:sldId id="259" r:id="rId8"/>
    <p:sldId id="261" r:id="rId9"/>
    <p:sldId id="257"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2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7C2C74-447D-4D80-9C3F-7746257B9F2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C2C74-447D-4D80-9C3F-7746257B9F2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C2C74-447D-4D80-9C3F-7746257B9F2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C2C74-447D-4D80-9C3F-7746257B9F2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7C2C74-447D-4D80-9C3F-7746257B9F2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7C2C74-447D-4D80-9C3F-7746257B9F2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7C2C74-447D-4D80-9C3F-7746257B9F20}" type="datetimeFigureOut">
              <a:rPr lang="en-US" smtClean="0"/>
              <a:pPr/>
              <a:t>9/7/2012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7C2C74-447D-4D80-9C3F-7746257B9F20}" type="datetimeFigureOut">
              <a:rPr lang="en-US" smtClean="0"/>
              <a:pPr/>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C2C74-447D-4D80-9C3F-7746257B9F20}" type="datetimeFigureOut">
              <a:rPr lang="en-US" smtClean="0"/>
              <a:pPr/>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7C2C74-447D-4D80-9C3F-7746257B9F2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7C2C74-447D-4D80-9C3F-7746257B9F2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5B1AD-3204-4CE6-8122-A89440275F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C2C74-447D-4D80-9C3F-7746257B9F20}" type="datetimeFigureOut">
              <a:rPr lang="en-US" smtClean="0"/>
              <a:pPr/>
              <a:t>9/7/2012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5B1AD-3204-4CE6-8122-A89440275F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a:bodyPr>
          <a:lstStyle/>
          <a:p>
            <a:r>
              <a:rPr lang="en-US" b="1" dirty="0" smtClean="0">
                <a:solidFill>
                  <a:schemeClr val="accent2">
                    <a:lumMod val="50000"/>
                  </a:schemeClr>
                </a:solidFill>
              </a:rPr>
              <a:t>Section 2:</a:t>
            </a:r>
            <a:br>
              <a:rPr lang="en-US" b="1" dirty="0" smtClean="0">
                <a:solidFill>
                  <a:schemeClr val="accent2">
                    <a:lumMod val="50000"/>
                  </a:schemeClr>
                </a:solidFill>
              </a:rPr>
            </a:br>
            <a:r>
              <a:rPr lang="en-US" b="1" dirty="0" smtClean="0">
                <a:solidFill>
                  <a:schemeClr val="accent2">
                    <a:lumMod val="50000"/>
                  </a:schemeClr>
                </a:solidFill>
              </a:rPr>
              <a:t>Structure of Government</a:t>
            </a:r>
            <a:endParaRPr lang="en-US"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Forms of Democracy</a:t>
            </a:r>
            <a:endParaRPr lang="en-US" b="1" dirty="0"/>
          </a:p>
        </p:txBody>
      </p:sp>
      <p:sp>
        <p:nvSpPr>
          <p:cNvPr id="5" name="Text Placeholder 4"/>
          <p:cNvSpPr>
            <a:spLocks noGrp="1"/>
          </p:cNvSpPr>
          <p:nvPr>
            <p:ph type="body" idx="1"/>
          </p:nvPr>
        </p:nvSpPr>
        <p:spPr/>
        <p:txBody>
          <a:bodyPr/>
          <a:lstStyle/>
          <a:p>
            <a:r>
              <a:rPr lang="en-US" dirty="0" smtClean="0"/>
              <a:t>Direct Democracy</a:t>
            </a:r>
          </a:p>
        </p:txBody>
      </p:sp>
      <p:sp>
        <p:nvSpPr>
          <p:cNvPr id="3" name="Content Placeholder 2"/>
          <p:cNvSpPr>
            <a:spLocks noGrp="1"/>
          </p:cNvSpPr>
          <p:nvPr>
            <p:ph sz="half" idx="2"/>
          </p:nvPr>
        </p:nvSpPr>
        <p:spPr/>
        <p:txBody>
          <a:bodyPr/>
          <a:lstStyle/>
          <a:p>
            <a:r>
              <a:rPr lang="en-US" dirty="0" smtClean="0"/>
              <a:t>A system in which laws may be made directly by all citizens.</a:t>
            </a:r>
          </a:p>
          <a:p>
            <a:r>
              <a:rPr lang="en-US" dirty="0" smtClean="0"/>
              <a:t>Ex. Town Hall meetings</a:t>
            </a:r>
            <a:endParaRPr lang="en-US" dirty="0"/>
          </a:p>
        </p:txBody>
      </p:sp>
      <p:sp>
        <p:nvSpPr>
          <p:cNvPr id="6" name="Text Placeholder 5"/>
          <p:cNvSpPr>
            <a:spLocks noGrp="1"/>
          </p:cNvSpPr>
          <p:nvPr>
            <p:ph type="body" sz="quarter" idx="3"/>
          </p:nvPr>
        </p:nvSpPr>
        <p:spPr/>
        <p:txBody>
          <a:bodyPr>
            <a:normAutofit/>
          </a:bodyPr>
          <a:lstStyle/>
          <a:p>
            <a:r>
              <a:rPr lang="en-US" dirty="0" smtClean="0"/>
              <a:t>Representative Democracies</a:t>
            </a:r>
          </a:p>
        </p:txBody>
      </p:sp>
      <p:sp>
        <p:nvSpPr>
          <p:cNvPr id="7" name="Content Placeholder 6"/>
          <p:cNvSpPr>
            <a:spLocks noGrp="1"/>
          </p:cNvSpPr>
          <p:nvPr>
            <p:ph sz="quarter" idx="4"/>
          </p:nvPr>
        </p:nvSpPr>
        <p:spPr/>
        <p:txBody>
          <a:bodyPr/>
          <a:lstStyle/>
          <a:p>
            <a:r>
              <a:rPr lang="en-US" dirty="0" smtClean="0"/>
              <a:t>The people elect representatives to conduct the business of government for them.</a:t>
            </a:r>
          </a:p>
          <a:p>
            <a:r>
              <a:rPr lang="en-US" dirty="0" smtClean="0"/>
              <a:t>Government officials answer to the voters.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Distribution of Power Among Levels of Government</a:t>
            </a:r>
            <a:endParaRPr lang="en-US" b="1" dirty="0"/>
          </a:p>
        </p:txBody>
      </p:sp>
      <p:sp>
        <p:nvSpPr>
          <p:cNvPr id="3" name="Content Placeholder 2"/>
          <p:cNvSpPr>
            <a:spLocks noGrp="1"/>
          </p:cNvSpPr>
          <p:nvPr>
            <p:ph idx="1"/>
          </p:nvPr>
        </p:nvSpPr>
        <p:spPr/>
        <p:txBody>
          <a:bodyPr>
            <a:normAutofit/>
          </a:bodyPr>
          <a:lstStyle/>
          <a:p>
            <a:pPr>
              <a:buNone/>
            </a:pPr>
            <a:endParaRPr lang="en-US" sz="2600" u="sng" dirty="0" smtClean="0"/>
          </a:p>
          <a:p>
            <a:pPr>
              <a:buNone/>
            </a:pPr>
            <a:r>
              <a:rPr lang="en-US" sz="2600" u="sng" dirty="0" smtClean="0"/>
              <a:t>Unitary System</a:t>
            </a:r>
            <a:r>
              <a:rPr lang="en-US" sz="2600" dirty="0" smtClean="0"/>
              <a:t>        </a:t>
            </a:r>
            <a:r>
              <a:rPr lang="en-US" sz="2600" u="sng" dirty="0" smtClean="0"/>
              <a:t>Federal System</a:t>
            </a:r>
            <a:r>
              <a:rPr lang="en-US" sz="2600" dirty="0" smtClean="0"/>
              <a:t>	</a:t>
            </a:r>
            <a:r>
              <a:rPr lang="en-US" sz="2600" u="sng" dirty="0" err="1" smtClean="0"/>
              <a:t>Confederal</a:t>
            </a:r>
            <a:r>
              <a:rPr lang="en-US" sz="2600" u="sng" dirty="0" smtClean="0"/>
              <a:t> System</a:t>
            </a:r>
          </a:p>
          <a:p>
            <a:pPr>
              <a:buNone/>
            </a:pPr>
            <a:r>
              <a:rPr lang="en-US" sz="1800" dirty="0" smtClean="0"/>
              <a:t>Central government               National, state, and local	 Independent states join</a:t>
            </a:r>
          </a:p>
          <a:p>
            <a:pPr>
              <a:buNone/>
            </a:pPr>
            <a:r>
              <a:rPr lang="en-US" sz="1800" dirty="0" smtClean="0"/>
              <a:t>holds all legal power.             governments share power.	 together.</a:t>
            </a:r>
          </a:p>
          <a:p>
            <a:pPr>
              <a:buNone/>
            </a:pPr>
            <a:endParaRPr lang="en-US" sz="1800" dirty="0" smtClean="0"/>
          </a:p>
          <a:p>
            <a:pPr>
              <a:buNone/>
            </a:pPr>
            <a:endParaRPr lang="en-US" sz="1800" dirty="0" smtClean="0"/>
          </a:p>
          <a:p>
            <a:pPr>
              <a:buNone/>
            </a:pPr>
            <a:endParaRPr lang="en-US" sz="1800" dirty="0" smtClean="0"/>
          </a:p>
          <a:p>
            <a:pPr>
              <a:buNone/>
            </a:pPr>
            <a:r>
              <a:rPr lang="en-US" sz="1800" dirty="0" smtClean="0"/>
              <a:t>Local government has           All levels have the power            Each state is represented </a:t>
            </a:r>
          </a:p>
          <a:p>
            <a:pPr>
              <a:buNone/>
            </a:pPr>
            <a:r>
              <a:rPr lang="en-US" sz="1800" dirty="0" smtClean="0"/>
              <a:t>no independent power;        to establish their own laws,        in a central organization.</a:t>
            </a:r>
          </a:p>
          <a:p>
            <a:pPr>
              <a:buNone/>
            </a:pPr>
            <a:r>
              <a:rPr lang="en-US" sz="1800" dirty="0" smtClean="0"/>
              <a:t>carries out decisions              elect officials, and create            Central organization </a:t>
            </a:r>
          </a:p>
          <a:p>
            <a:pPr>
              <a:buNone/>
            </a:pPr>
            <a:r>
              <a:rPr lang="en-US" sz="1800" dirty="0" smtClean="0"/>
              <a:t>made by the central               agencies.                                       carries out policies made</a:t>
            </a:r>
          </a:p>
          <a:p>
            <a:pPr>
              <a:buNone/>
            </a:pPr>
            <a:r>
              <a:rPr lang="en-US" sz="1800" dirty="0" smtClean="0"/>
              <a:t>government.		                                                      by representatives.</a:t>
            </a:r>
          </a:p>
          <a:p>
            <a:pPr>
              <a:buNone/>
            </a:pPr>
            <a:endParaRPr lang="en-US" sz="1800" dirty="0"/>
          </a:p>
        </p:txBody>
      </p:sp>
      <p:sp>
        <p:nvSpPr>
          <p:cNvPr id="4" name="Oval 3"/>
          <p:cNvSpPr/>
          <p:nvPr/>
        </p:nvSpPr>
        <p:spPr>
          <a:xfrm>
            <a:off x="1295400" y="335280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962400" y="3352800"/>
            <a:ext cx="685800" cy="685800"/>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962400" y="3581400"/>
            <a:ext cx="6858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3962400" y="3810000"/>
            <a:ext cx="685800" cy="0"/>
          </a:xfrm>
          <a:prstGeom prst="line">
            <a:avLst/>
          </a:prstGeom>
          <a:ln w="38100"/>
        </p:spPr>
        <p:style>
          <a:lnRef idx="1">
            <a:schemeClr val="dk1"/>
          </a:lnRef>
          <a:fillRef idx="0">
            <a:schemeClr val="dk1"/>
          </a:fillRef>
          <a:effectRef idx="0">
            <a:schemeClr val="dk1"/>
          </a:effectRef>
          <a:fontRef idx="minor">
            <a:schemeClr val="tx1"/>
          </a:fontRef>
        </p:style>
      </p:cxnSp>
      <p:sp>
        <p:nvSpPr>
          <p:cNvPr id="17" name="Oval 16"/>
          <p:cNvSpPr/>
          <p:nvPr/>
        </p:nvSpPr>
        <p:spPr>
          <a:xfrm>
            <a:off x="7239000" y="3581400"/>
            <a:ext cx="457200" cy="4572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81800" y="3581400"/>
            <a:ext cx="457200" cy="457200"/>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010400" y="3200400"/>
            <a:ext cx="457200" cy="457200"/>
          </a:xfrm>
          <a:prstGeom prst="ellipse">
            <a:avLst/>
          </a:prstGeom>
          <a:solidFill>
            <a:srgbClr val="EFF2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81000" y="1905000"/>
            <a:ext cx="83058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5400000">
            <a:off x="-1752600" y="4038600"/>
            <a:ext cx="4267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rot="5400000">
            <a:off x="6553200" y="4038600"/>
            <a:ext cx="4267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381000" y="6172200"/>
            <a:ext cx="83058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5400000">
            <a:off x="762000" y="4038600"/>
            <a:ext cx="4267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rot="5400000">
            <a:off x="3733800" y="4038600"/>
            <a:ext cx="4267200" cy="0"/>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Presidential vs. Parliament</a:t>
            </a:r>
            <a:endParaRPr lang="en-US" b="1" dirty="0"/>
          </a:p>
        </p:txBody>
      </p:sp>
      <p:sp>
        <p:nvSpPr>
          <p:cNvPr id="4" name="Text Placeholder 3"/>
          <p:cNvSpPr>
            <a:spLocks noGrp="1"/>
          </p:cNvSpPr>
          <p:nvPr>
            <p:ph type="body" idx="1"/>
          </p:nvPr>
        </p:nvSpPr>
        <p:spPr/>
        <p:txBody>
          <a:bodyPr/>
          <a:lstStyle/>
          <a:p>
            <a:r>
              <a:rPr lang="en-US" dirty="0" smtClean="0"/>
              <a:t>Presidential System</a:t>
            </a:r>
            <a:endParaRPr lang="en-US" dirty="0"/>
          </a:p>
        </p:txBody>
      </p:sp>
      <p:sp>
        <p:nvSpPr>
          <p:cNvPr id="5" name="Content Placeholder 4"/>
          <p:cNvSpPr>
            <a:spLocks noGrp="1"/>
          </p:cNvSpPr>
          <p:nvPr>
            <p:ph sz="half" idx="2"/>
          </p:nvPr>
        </p:nvSpPr>
        <p:spPr/>
        <p:txBody>
          <a:bodyPr/>
          <a:lstStyle/>
          <a:p>
            <a:r>
              <a:rPr lang="en-US" dirty="0" smtClean="0"/>
              <a:t>Legislative and executive branches operate independently of each other.</a:t>
            </a:r>
            <a:endParaRPr lang="en-US" dirty="0"/>
          </a:p>
        </p:txBody>
      </p:sp>
      <p:sp>
        <p:nvSpPr>
          <p:cNvPr id="6" name="Text Placeholder 5"/>
          <p:cNvSpPr>
            <a:spLocks noGrp="1"/>
          </p:cNvSpPr>
          <p:nvPr>
            <p:ph type="body" sz="quarter" idx="3"/>
          </p:nvPr>
        </p:nvSpPr>
        <p:spPr/>
        <p:txBody>
          <a:bodyPr>
            <a:normAutofit/>
          </a:bodyPr>
          <a:lstStyle/>
          <a:p>
            <a:r>
              <a:rPr lang="en-US" dirty="0" smtClean="0"/>
              <a:t>Parliamentary System</a:t>
            </a:r>
            <a:endParaRPr lang="en-US" dirty="0"/>
          </a:p>
        </p:txBody>
      </p:sp>
      <p:sp>
        <p:nvSpPr>
          <p:cNvPr id="7" name="Content Placeholder 6"/>
          <p:cNvSpPr>
            <a:spLocks noGrp="1"/>
          </p:cNvSpPr>
          <p:nvPr>
            <p:ph sz="quarter" idx="4"/>
          </p:nvPr>
        </p:nvSpPr>
        <p:spPr/>
        <p:txBody>
          <a:bodyPr>
            <a:normAutofit/>
          </a:bodyPr>
          <a:lstStyle/>
          <a:p>
            <a:r>
              <a:rPr lang="en-US" dirty="0" smtClean="0"/>
              <a:t>Power is concentrated in a legislature.  </a:t>
            </a:r>
          </a:p>
          <a:p>
            <a:r>
              <a:rPr lang="en-US" dirty="0" smtClean="0"/>
              <a:t>The legislature selects one of its members, usually called a prime minister, as the nation’s principal leader.</a:t>
            </a:r>
          </a:p>
          <a:p>
            <a:r>
              <a:rPr lang="en-US" dirty="0" smtClean="0"/>
              <a:t>Other legislative members serve as the leader’s cabinet.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2971800" cy="1143000"/>
          </a:xfrm>
        </p:spPr>
        <p:txBody>
          <a:bodyPr/>
          <a:lstStyle/>
          <a:p>
            <a:r>
              <a:rPr lang="en-US" b="1" dirty="0" smtClean="0"/>
              <a:t>Presidential</a:t>
            </a:r>
            <a:endParaRPr lang="en-US" b="1" dirty="0"/>
          </a:p>
        </p:txBody>
      </p:sp>
      <p:pic>
        <p:nvPicPr>
          <p:cNvPr id="2050" name="Picture 2" descr="http://upload.wikimedia.org/wikipedia/commons/7/76/State_of_the_Union.jpg"/>
          <p:cNvPicPr>
            <a:picLocks noChangeAspect="1" noChangeArrowheads="1"/>
          </p:cNvPicPr>
          <p:nvPr/>
        </p:nvPicPr>
        <p:blipFill>
          <a:blip r:embed="rId2" cstate="print"/>
          <a:srcRect/>
          <a:stretch>
            <a:fillRect/>
          </a:stretch>
        </p:blipFill>
        <p:spPr bwMode="auto">
          <a:xfrm>
            <a:off x="3733800" y="228600"/>
            <a:ext cx="5133975" cy="3359515"/>
          </a:xfrm>
          <a:prstGeom prst="rect">
            <a:avLst/>
          </a:prstGeom>
          <a:noFill/>
        </p:spPr>
      </p:pic>
      <p:pic>
        <p:nvPicPr>
          <p:cNvPr id="2052" name="Picture 4" descr="http://t2.gstatic.com/images?q=tbn:ANd9GcR2oovif5tGGpGxjssvKH6jZmnEac4m5YzPVju_3PJyUMmQqlbTFQ&amp;t=1"/>
          <p:cNvPicPr>
            <a:picLocks noChangeAspect="1" noChangeArrowheads="1"/>
          </p:cNvPicPr>
          <p:nvPr/>
        </p:nvPicPr>
        <p:blipFill>
          <a:blip r:embed="rId3" cstate="print"/>
          <a:srcRect/>
          <a:stretch>
            <a:fillRect/>
          </a:stretch>
        </p:blipFill>
        <p:spPr bwMode="auto">
          <a:xfrm>
            <a:off x="457200" y="990600"/>
            <a:ext cx="2867025" cy="2957837"/>
          </a:xfrm>
          <a:prstGeom prst="rect">
            <a:avLst/>
          </a:prstGeom>
          <a:noFill/>
        </p:spPr>
      </p:pic>
      <p:pic>
        <p:nvPicPr>
          <p:cNvPr id="2054" name="Picture 6" descr="http://www.whitehousemuseum.org/west-wing/oval-office/oval-office-2010-new-overview.jpg"/>
          <p:cNvPicPr>
            <a:picLocks noChangeAspect="1" noChangeArrowheads="1"/>
          </p:cNvPicPr>
          <p:nvPr/>
        </p:nvPicPr>
        <p:blipFill>
          <a:blip r:embed="rId4" cstate="print"/>
          <a:srcRect/>
          <a:stretch>
            <a:fillRect/>
          </a:stretch>
        </p:blipFill>
        <p:spPr bwMode="auto">
          <a:xfrm>
            <a:off x="3733800" y="3733800"/>
            <a:ext cx="5170714" cy="2895601"/>
          </a:xfrm>
          <a:prstGeom prst="rect">
            <a:avLst/>
          </a:prstGeom>
          <a:noFill/>
        </p:spPr>
      </p:pic>
      <p:pic>
        <p:nvPicPr>
          <p:cNvPr id="2056" name="Picture 8" descr="http://www.whitehousemuseum.org/west-wing/overview/west-wing-exterior-2006.jpg"/>
          <p:cNvPicPr>
            <a:picLocks noChangeAspect="1" noChangeArrowheads="1"/>
          </p:cNvPicPr>
          <p:nvPr/>
        </p:nvPicPr>
        <p:blipFill>
          <a:blip r:embed="rId5" cstate="print"/>
          <a:srcRect/>
          <a:stretch>
            <a:fillRect/>
          </a:stretch>
        </p:blipFill>
        <p:spPr bwMode="auto">
          <a:xfrm>
            <a:off x="228600" y="4171950"/>
            <a:ext cx="3276600" cy="24574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381000"/>
            <a:ext cx="3810000" cy="1143000"/>
          </a:xfrm>
        </p:spPr>
        <p:txBody>
          <a:bodyPr/>
          <a:lstStyle/>
          <a:p>
            <a:r>
              <a:rPr lang="en-US" b="1" dirty="0" smtClean="0"/>
              <a:t>Parliamentary</a:t>
            </a:r>
            <a:endParaRPr lang="en-US" b="1" dirty="0"/>
          </a:p>
        </p:txBody>
      </p:sp>
      <p:pic>
        <p:nvPicPr>
          <p:cNvPr id="1030" name="Picture 6" descr="http://barnabasfund.org/_images_files/content/article_files/Operation_Nehemiah/201106/The_House_of_Lords_chamber_4X3.jpg"/>
          <p:cNvPicPr>
            <a:picLocks noChangeAspect="1" noChangeArrowheads="1"/>
          </p:cNvPicPr>
          <p:nvPr/>
        </p:nvPicPr>
        <p:blipFill>
          <a:blip r:embed="rId2" cstate="print"/>
          <a:srcRect/>
          <a:stretch>
            <a:fillRect/>
          </a:stretch>
        </p:blipFill>
        <p:spPr bwMode="auto">
          <a:xfrm>
            <a:off x="304800" y="3505200"/>
            <a:ext cx="4267200" cy="3200401"/>
          </a:xfrm>
          <a:prstGeom prst="rect">
            <a:avLst/>
          </a:prstGeom>
          <a:noFill/>
        </p:spPr>
      </p:pic>
      <p:pic>
        <p:nvPicPr>
          <p:cNvPr id="1032" name="Picture 8" descr="http://www.britannica.com/blogs/wp-content/uploads/2011/02/99525-004-6C97BCF1.jpg"/>
          <p:cNvPicPr>
            <a:picLocks noChangeAspect="1" noChangeArrowheads="1"/>
          </p:cNvPicPr>
          <p:nvPr/>
        </p:nvPicPr>
        <p:blipFill>
          <a:blip r:embed="rId3" cstate="print"/>
          <a:srcRect/>
          <a:stretch>
            <a:fillRect/>
          </a:stretch>
        </p:blipFill>
        <p:spPr bwMode="auto">
          <a:xfrm>
            <a:off x="5181600" y="1828800"/>
            <a:ext cx="3667422" cy="3733800"/>
          </a:xfrm>
          <a:prstGeom prst="rect">
            <a:avLst/>
          </a:prstGeom>
          <a:noFill/>
        </p:spPr>
      </p:pic>
      <p:pic>
        <p:nvPicPr>
          <p:cNvPr id="1034" name="Picture 10" descr="http://www.richard-seaman.com/Travel/UK/London/Highlights/DigitalHousesOfParliament.jpg"/>
          <p:cNvPicPr>
            <a:picLocks noChangeAspect="1" noChangeArrowheads="1"/>
          </p:cNvPicPr>
          <p:nvPr/>
        </p:nvPicPr>
        <p:blipFill>
          <a:blip r:embed="rId4" cstate="print"/>
          <a:srcRect/>
          <a:stretch>
            <a:fillRect/>
          </a:stretch>
        </p:blipFill>
        <p:spPr bwMode="auto">
          <a:xfrm>
            <a:off x="152400" y="152400"/>
            <a:ext cx="4648200" cy="32509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
            <a:ext cx="8229600" cy="6553200"/>
          </a:xfrm>
        </p:spPr>
        <p:txBody>
          <a:bodyPr>
            <a:normAutofit lnSpcReduction="10000"/>
          </a:bodyPr>
          <a:lstStyle/>
          <a:p>
            <a:r>
              <a:rPr lang="en-US" sz="1400" b="1" dirty="0" smtClean="0"/>
              <a:t>Government</a:t>
            </a:r>
          </a:p>
          <a:p>
            <a:pPr lvl="1"/>
            <a:r>
              <a:rPr lang="en-US" sz="1400" dirty="0" smtClean="0"/>
              <a:t>The government runs the country. It has responsibility for developing and implementing policy and for drafting laws. It is also known as the Executive.</a:t>
            </a:r>
          </a:p>
          <a:p>
            <a:r>
              <a:rPr lang="en-US" sz="1400" b="1" dirty="0" smtClean="0"/>
              <a:t>Parliament</a:t>
            </a:r>
          </a:p>
          <a:p>
            <a:pPr lvl="1"/>
            <a:r>
              <a:rPr lang="en-US" sz="1400" dirty="0" smtClean="0"/>
              <a:t>Parliament is the highest legislative authority in the UK. It has responsibility for checking the work of government and examining, debating and approving new laws. It is also known as the Legislature.</a:t>
            </a:r>
          </a:p>
          <a:p>
            <a:r>
              <a:rPr lang="en-US" sz="1400" b="1" dirty="0" smtClean="0"/>
              <a:t>Forming a government</a:t>
            </a:r>
          </a:p>
          <a:p>
            <a:pPr lvl="1"/>
            <a:r>
              <a:rPr lang="en-US" sz="1400" dirty="0" smtClean="0"/>
              <a:t>The political party that wins the most seats in a general election forms the new government, led by their party leader - who becomes Prime Minister. The Prime Minister appoints ministers, including the Cabinet, who often work in a government department, and run and develop public services and policies.</a:t>
            </a:r>
          </a:p>
          <a:p>
            <a:r>
              <a:rPr lang="en-US" sz="1400" b="1" dirty="0" smtClean="0"/>
              <a:t>Ministers and MPs</a:t>
            </a:r>
          </a:p>
          <a:p>
            <a:pPr lvl="1"/>
            <a:r>
              <a:rPr lang="en-US" sz="1400" dirty="0" smtClean="0"/>
              <a:t>Government ministers are chosen from MPs and Lords in Parliament. Your MP may be a member of the party forming the current Government, but it doesn't necessarily mean they are working 'in government'. Ministers must regularly respond to oral and written questions from MPs and Lords.</a:t>
            </a:r>
          </a:p>
          <a:p>
            <a:r>
              <a:rPr lang="en-US" sz="1400" b="1" dirty="0" smtClean="0"/>
              <a:t>Scrutiny of the government</a:t>
            </a:r>
          </a:p>
          <a:p>
            <a:pPr lvl="1"/>
            <a:r>
              <a:rPr lang="en-US" sz="1400" dirty="0" smtClean="0"/>
              <a:t>Parliament checks the work of the government on behalf of UK citizens through investigative select committees and by asking government ministers questions. The House of Commons also has to approve proposals for government taxes and spending.</a:t>
            </a:r>
          </a:p>
          <a:p>
            <a:r>
              <a:rPr lang="en-US" sz="1400" b="1" dirty="0" smtClean="0"/>
              <a:t>Confidence motion</a:t>
            </a:r>
          </a:p>
          <a:p>
            <a:pPr lvl="1"/>
            <a:r>
              <a:rPr lang="en-US" sz="1400" dirty="0" smtClean="0"/>
              <a:t>The government needs to retain the confidence of a majority in the House of Commons. If the House votes to indicate that it has no confidence in the government, either by defeating the government on a confidence motion or by defeating a policy that the government has indicated is a 'matter of confidence', then a General Election would be called if a confidence motion in the new government was not passed within 14 days of the original no confidence motion.</a:t>
            </a:r>
          </a:p>
          <a:p>
            <a:r>
              <a:rPr lang="en-US" sz="1400" b="1" dirty="0" smtClean="0"/>
              <a:t>Government Bills</a:t>
            </a:r>
          </a:p>
          <a:p>
            <a:pPr lvl="1"/>
            <a:r>
              <a:rPr lang="en-US" sz="1400" dirty="0" smtClean="0"/>
              <a:t>Each year the government informs Parliament of its plans for new legislation in the Queen's Speech. New legislation is usually introduced in the form of a Bill that must be debated and approved by Parliament before it can become an Act of Parliament - the government needs the support of the majority of the House of Commons to function.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Limited vs. Unlimited </a:t>
            </a:r>
            <a:r>
              <a:rPr lang="en-US" b="1" dirty="0" err="1" smtClean="0"/>
              <a:t>Gov’t</a:t>
            </a:r>
            <a:r>
              <a:rPr lang="en-US" b="1" dirty="0" smtClean="0"/>
              <a:t>.</a:t>
            </a:r>
            <a:endParaRPr lang="en-US" b="1" dirty="0"/>
          </a:p>
        </p:txBody>
      </p:sp>
      <p:sp>
        <p:nvSpPr>
          <p:cNvPr id="4" name="Text Placeholder 3"/>
          <p:cNvSpPr>
            <a:spLocks noGrp="1"/>
          </p:cNvSpPr>
          <p:nvPr>
            <p:ph type="body" idx="1"/>
          </p:nvPr>
        </p:nvSpPr>
        <p:spPr/>
        <p:txBody>
          <a:bodyPr/>
          <a:lstStyle/>
          <a:p>
            <a:r>
              <a:rPr lang="en-US" dirty="0" smtClean="0"/>
              <a:t>Limited </a:t>
            </a:r>
            <a:r>
              <a:rPr lang="en-US" dirty="0" err="1" smtClean="0"/>
              <a:t>Gov’t</a:t>
            </a:r>
            <a:r>
              <a:rPr lang="en-US" dirty="0" smtClean="0"/>
              <a:t>.</a:t>
            </a:r>
            <a:endParaRPr lang="en-US" dirty="0"/>
          </a:p>
        </p:txBody>
      </p:sp>
      <p:sp>
        <p:nvSpPr>
          <p:cNvPr id="5" name="Content Placeholder 4"/>
          <p:cNvSpPr>
            <a:spLocks noGrp="1"/>
          </p:cNvSpPr>
          <p:nvPr>
            <p:ph sz="half" idx="2"/>
          </p:nvPr>
        </p:nvSpPr>
        <p:spPr/>
        <p:txBody>
          <a:bodyPr/>
          <a:lstStyle/>
          <a:p>
            <a:r>
              <a:rPr lang="en-US" dirty="0" smtClean="0"/>
              <a:t>Restricted </a:t>
            </a:r>
            <a:r>
              <a:rPr lang="en-US" dirty="0" smtClean="0"/>
              <a:t>governing </a:t>
            </a:r>
            <a:r>
              <a:rPr lang="en-US" dirty="0" smtClean="0"/>
              <a:t>powers </a:t>
            </a:r>
            <a:r>
              <a:rPr lang="en-US" dirty="0" smtClean="0"/>
              <a:t>through </a:t>
            </a:r>
            <a:r>
              <a:rPr lang="en-US" dirty="0" smtClean="0"/>
              <a:t>limitations </a:t>
            </a:r>
            <a:r>
              <a:rPr lang="en-US" dirty="0" smtClean="0"/>
              <a:t>in </a:t>
            </a:r>
            <a:r>
              <a:rPr lang="en-US" dirty="0" smtClean="0"/>
              <a:t>laws and </a:t>
            </a:r>
            <a:r>
              <a:rPr lang="en-US" dirty="0" smtClean="0"/>
              <a:t>constitutions.</a:t>
            </a:r>
          </a:p>
          <a:p>
            <a:r>
              <a:rPr lang="en-US" b="1" dirty="0" smtClean="0"/>
              <a:t>NO ONE IS ABOVE THE LAW</a:t>
            </a:r>
            <a:endParaRPr lang="en-US" b="1" dirty="0"/>
          </a:p>
        </p:txBody>
      </p:sp>
      <p:sp>
        <p:nvSpPr>
          <p:cNvPr id="6" name="Text Placeholder 5"/>
          <p:cNvSpPr>
            <a:spLocks noGrp="1"/>
          </p:cNvSpPr>
          <p:nvPr>
            <p:ph type="body" sz="quarter" idx="3"/>
          </p:nvPr>
        </p:nvSpPr>
        <p:spPr/>
        <p:txBody>
          <a:bodyPr/>
          <a:lstStyle/>
          <a:p>
            <a:r>
              <a:rPr lang="en-US" dirty="0" smtClean="0"/>
              <a:t>Unlimited </a:t>
            </a:r>
            <a:r>
              <a:rPr lang="en-US" dirty="0" err="1" smtClean="0"/>
              <a:t>Gov’t</a:t>
            </a:r>
            <a:r>
              <a:rPr lang="en-US" dirty="0" smtClean="0"/>
              <a:t>.</a:t>
            </a:r>
            <a:endParaRPr lang="en-US" dirty="0"/>
          </a:p>
        </p:txBody>
      </p:sp>
      <p:sp>
        <p:nvSpPr>
          <p:cNvPr id="7" name="Content Placeholder 6"/>
          <p:cNvSpPr>
            <a:spLocks noGrp="1"/>
          </p:cNvSpPr>
          <p:nvPr>
            <p:ph sz="quarter" idx="4"/>
          </p:nvPr>
        </p:nvSpPr>
        <p:spPr/>
        <p:txBody>
          <a:bodyPr/>
          <a:lstStyle/>
          <a:p>
            <a:r>
              <a:rPr lang="en-US" dirty="0" smtClean="0"/>
              <a:t>Leaders have almost absolute power. </a:t>
            </a:r>
          </a:p>
          <a:p>
            <a:r>
              <a:rPr lang="en-US" dirty="0" smtClean="0"/>
              <a:t>Leaders do not have to follow the same laws that they set up for their people.</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438400"/>
            <a:ext cx="7772400" cy="1470025"/>
          </a:xfrm>
        </p:spPr>
        <p:txBody>
          <a:bodyPr/>
          <a:lstStyle/>
          <a:p>
            <a:r>
              <a:rPr lang="en-US" b="1" dirty="0" smtClean="0">
                <a:solidFill>
                  <a:schemeClr val="accent2">
                    <a:lumMod val="50000"/>
                  </a:schemeClr>
                </a:solidFill>
              </a:rPr>
              <a:t>Foundations of Democracy</a:t>
            </a:r>
            <a:endParaRPr lang="en-US"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of Democracy</a:t>
            </a:r>
            <a:endParaRPr lang="en-US" b="1" dirty="0"/>
          </a:p>
        </p:txBody>
      </p:sp>
      <p:sp>
        <p:nvSpPr>
          <p:cNvPr id="3" name="Content Placeholder 2"/>
          <p:cNvSpPr>
            <a:spLocks noGrp="1"/>
          </p:cNvSpPr>
          <p:nvPr>
            <p:ph idx="1"/>
          </p:nvPr>
        </p:nvSpPr>
        <p:spPr/>
        <p:txBody>
          <a:bodyPr/>
          <a:lstStyle/>
          <a:p>
            <a:r>
              <a:rPr lang="en-US" dirty="0" smtClean="0"/>
              <a:t>Give people the opportunity to make choices.</a:t>
            </a:r>
          </a:p>
          <a:p>
            <a:r>
              <a:rPr lang="en-US" dirty="0" smtClean="0"/>
              <a:t>Recognize the dignity and worth of each person.</a:t>
            </a:r>
          </a:p>
          <a:p>
            <a:r>
              <a:rPr lang="en-US" dirty="0" smtClean="0"/>
              <a:t>Promote respect for the law.</a:t>
            </a:r>
          </a:p>
          <a:p>
            <a:r>
              <a:rPr lang="en-US" dirty="0" smtClean="0"/>
              <a:t>Protect the rights of the minority.</a:t>
            </a:r>
          </a:p>
          <a:p>
            <a:r>
              <a:rPr lang="en-US" dirty="0" smtClean="0"/>
              <a:t>Produce policies that promote the public good.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501</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Section 2: Structure of Government</vt:lpstr>
      <vt:lpstr>Distribution of Power Among Levels of Government</vt:lpstr>
      <vt:lpstr>Presidential vs. Parliament</vt:lpstr>
      <vt:lpstr>Presidential</vt:lpstr>
      <vt:lpstr>Parliamentary</vt:lpstr>
      <vt:lpstr>Slide 6</vt:lpstr>
      <vt:lpstr>Limited vs. Unlimited Gov’t.</vt:lpstr>
      <vt:lpstr>Foundations of Democracy</vt:lpstr>
      <vt:lpstr>Benefits of Democracy</vt:lpstr>
      <vt:lpstr>Forms of Democracy</vt:lpstr>
    </vt:vector>
  </TitlesOfParts>
  <Company>Omaha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Democracy</dc:title>
  <dc:creator>esakxxm702</dc:creator>
  <cp:lastModifiedBy>esakxxm702</cp:lastModifiedBy>
  <cp:revision>38</cp:revision>
  <dcterms:created xsi:type="dcterms:W3CDTF">2011-08-24T17:48:29Z</dcterms:created>
  <dcterms:modified xsi:type="dcterms:W3CDTF">2012-09-07T13:40:32Z</dcterms:modified>
</cp:coreProperties>
</file>