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47C71F6-9E1A-490F-95BB-E300580C564D}" type="datetimeFigureOut">
              <a:rPr lang="en-US" smtClean="0"/>
              <a:pPr/>
              <a:t>11/16/2012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0E2E40-D698-4265-B754-EE46D2F3DA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47C71F6-9E1A-490F-95BB-E300580C564D}" type="datetimeFigureOut">
              <a:rPr lang="en-US" smtClean="0"/>
              <a:pPr/>
              <a:t>11/16/2012</a:t>
            </a:fld>
            <a:endParaRPr lang="en-US"/>
          </a:p>
        </p:txBody>
      </p:sp>
      <p:sp>
        <p:nvSpPr>
          <p:cNvPr id="27" name="Slide Number Placeholder 26"/>
          <p:cNvSpPr>
            <a:spLocks noGrp="1"/>
          </p:cNvSpPr>
          <p:nvPr>
            <p:ph type="sldNum" sz="quarter" idx="11"/>
          </p:nvPr>
        </p:nvSpPr>
        <p:spPr/>
        <p:txBody>
          <a:bodyPr rtlCol="0"/>
          <a:lstStyle/>
          <a:p>
            <a:fld id="{1D0E2E40-D698-4265-B754-EE46D2F3DA9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47C71F6-9E1A-490F-95BB-E300580C564D}" type="datetimeFigureOut">
              <a:rPr lang="en-US" smtClean="0"/>
              <a:pPr/>
              <a:t>11/16/2012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0E2E40-D698-4265-B754-EE46D2F3DA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7C71F6-9E1A-490F-95BB-E300580C564D}"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E2E40-D698-4265-B754-EE46D2F3DA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47C71F6-9E1A-490F-95BB-E300580C564D}" type="datetimeFigureOut">
              <a:rPr lang="en-US" smtClean="0"/>
              <a:pPr/>
              <a:t>11/16/2012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0E2E40-D698-4265-B754-EE46D2F3DA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81000"/>
            <a:ext cx="8229600" cy="1143000"/>
          </a:xfrm>
        </p:spPr>
        <p:txBody>
          <a:bodyPr/>
          <a:lstStyle/>
          <a:p>
            <a:r>
              <a:rPr lang="en-US" b="1" dirty="0" err="1" smtClean="0"/>
              <a:t>Starkweather</a:t>
            </a:r>
            <a:r>
              <a:rPr lang="en-US" b="1" dirty="0" smtClean="0"/>
              <a:t> Case Study</a:t>
            </a:r>
            <a:endParaRPr lang="en-US" b="1" dirty="0"/>
          </a:p>
        </p:txBody>
      </p:sp>
      <p:sp>
        <p:nvSpPr>
          <p:cNvPr id="9" name="Text Placeholder 8"/>
          <p:cNvSpPr>
            <a:spLocks noGrp="1"/>
          </p:cNvSpPr>
          <p:nvPr>
            <p:ph type="body" idx="1"/>
          </p:nvPr>
        </p:nvSpPr>
        <p:spPr>
          <a:xfrm>
            <a:off x="457200" y="1295400"/>
            <a:ext cx="4040188" cy="639762"/>
          </a:xfrm>
        </p:spPr>
        <p:txBody>
          <a:bodyPr>
            <a:normAutofit/>
          </a:bodyPr>
          <a:lstStyle/>
          <a:p>
            <a:r>
              <a:rPr lang="en-US" dirty="0" smtClean="0">
                <a:latin typeface="+mj-lt"/>
              </a:rPr>
              <a:t>Purpose of Case Study Project</a:t>
            </a:r>
            <a:endParaRPr lang="en-US" dirty="0">
              <a:latin typeface="+mj-lt"/>
            </a:endParaRPr>
          </a:p>
        </p:txBody>
      </p:sp>
      <p:sp>
        <p:nvSpPr>
          <p:cNvPr id="11" name="Text Placeholder 10"/>
          <p:cNvSpPr>
            <a:spLocks noGrp="1"/>
          </p:cNvSpPr>
          <p:nvPr>
            <p:ph type="body" sz="half" idx="3"/>
          </p:nvPr>
        </p:nvSpPr>
        <p:spPr>
          <a:xfrm>
            <a:off x="4648200" y="1295400"/>
            <a:ext cx="4267200" cy="639762"/>
          </a:xfrm>
        </p:spPr>
        <p:txBody>
          <a:bodyPr>
            <a:noAutofit/>
          </a:bodyPr>
          <a:lstStyle/>
          <a:p>
            <a:r>
              <a:rPr lang="en-US" sz="1800" dirty="0" smtClean="0">
                <a:latin typeface="+mj-lt"/>
              </a:rPr>
              <a:t>Charles </a:t>
            </a:r>
            <a:r>
              <a:rPr lang="en-US" sz="1800" dirty="0" err="1" smtClean="0">
                <a:latin typeface="+mj-lt"/>
              </a:rPr>
              <a:t>Starkweather</a:t>
            </a:r>
            <a:r>
              <a:rPr lang="en-US" sz="1800" dirty="0" smtClean="0">
                <a:latin typeface="+mj-lt"/>
              </a:rPr>
              <a:t> &amp; </a:t>
            </a:r>
            <a:r>
              <a:rPr lang="en-US" sz="1800" dirty="0" err="1" smtClean="0">
                <a:latin typeface="+mj-lt"/>
              </a:rPr>
              <a:t>Caril</a:t>
            </a:r>
            <a:r>
              <a:rPr lang="en-US" sz="1800" dirty="0" smtClean="0">
                <a:latin typeface="+mj-lt"/>
              </a:rPr>
              <a:t> Fugate</a:t>
            </a:r>
            <a:endParaRPr lang="en-US" sz="1800" dirty="0">
              <a:latin typeface="+mj-lt"/>
            </a:endParaRPr>
          </a:p>
        </p:txBody>
      </p:sp>
      <p:sp>
        <p:nvSpPr>
          <p:cNvPr id="10" name="Content Placeholder 9"/>
          <p:cNvSpPr>
            <a:spLocks noGrp="1"/>
          </p:cNvSpPr>
          <p:nvPr>
            <p:ph sz="quarter" idx="2"/>
          </p:nvPr>
        </p:nvSpPr>
        <p:spPr>
          <a:xfrm>
            <a:off x="457200" y="1981200"/>
            <a:ext cx="4040188" cy="4648199"/>
          </a:xfrm>
        </p:spPr>
        <p:txBody>
          <a:bodyPr>
            <a:normAutofit fontScale="92500" lnSpcReduction="20000"/>
          </a:bodyPr>
          <a:lstStyle/>
          <a:p>
            <a:r>
              <a:rPr lang="en-US" sz="2000" b="1" dirty="0" smtClean="0">
                <a:latin typeface="+mj-lt"/>
              </a:rPr>
              <a:t>Personal Role</a:t>
            </a:r>
          </a:p>
          <a:p>
            <a:pPr lvl="1"/>
            <a:r>
              <a:rPr lang="en-US" dirty="0" smtClean="0">
                <a:latin typeface="+mj-lt"/>
              </a:rPr>
              <a:t>Present-day jury member</a:t>
            </a:r>
          </a:p>
          <a:p>
            <a:r>
              <a:rPr lang="en-US" sz="2000" b="1" dirty="0" smtClean="0">
                <a:latin typeface="+mj-lt"/>
              </a:rPr>
              <a:t>Objective</a:t>
            </a:r>
          </a:p>
          <a:p>
            <a:pPr lvl="1"/>
            <a:r>
              <a:rPr lang="en-US" dirty="0" smtClean="0">
                <a:latin typeface="+mj-lt"/>
              </a:rPr>
              <a:t>Research the </a:t>
            </a:r>
            <a:r>
              <a:rPr lang="en-US" dirty="0" err="1" smtClean="0">
                <a:latin typeface="+mj-lt"/>
              </a:rPr>
              <a:t>Starkweather</a:t>
            </a:r>
            <a:r>
              <a:rPr lang="en-US" dirty="0" smtClean="0">
                <a:latin typeface="+mj-lt"/>
              </a:rPr>
              <a:t> case through multiple sources</a:t>
            </a:r>
          </a:p>
          <a:p>
            <a:pPr lvl="1"/>
            <a:r>
              <a:rPr lang="en-US" dirty="0" smtClean="0">
                <a:latin typeface="+mj-lt"/>
              </a:rPr>
              <a:t>Attempt to understand the individuals involved and the actions that took place</a:t>
            </a:r>
          </a:p>
          <a:p>
            <a:pPr lvl="1"/>
            <a:r>
              <a:rPr lang="en-US" dirty="0" smtClean="0">
                <a:latin typeface="+mj-lt"/>
              </a:rPr>
              <a:t>Explain whether or not the suspects deserved what was handed down by the judge and jury</a:t>
            </a:r>
          </a:p>
          <a:p>
            <a:pPr lvl="1"/>
            <a:r>
              <a:rPr lang="en-US" dirty="0" smtClean="0">
                <a:latin typeface="+mj-lt"/>
              </a:rPr>
              <a:t>Analyze whether or not this case, if heard again today, would have a different outcome</a:t>
            </a:r>
          </a:p>
        </p:txBody>
      </p:sp>
      <p:sp>
        <p:nvSpPr>
          <p:cNvPr id="12" name="Content Placeholder 11"/>
          <p:cNvSpPr>
            <a:spLocks noGrp="1"/>
          </p:cNvSpPr>
          <p:nvPr>
            <p:ph sz="quarter" idx="4"/>
          </p:nvPr>
        </p:nvSpPr>
        <p:spPr>
          <a:xfrm>
            <a:off x="4648200" y="1981200"/>
            <a:ext cx="4267200" cy="4648200"/>
          </a:xfrm>
        </p:spPr>
        <p:txBody>
          <a:bodyPr>
            <a:normAutofit fontScale="62500" lnSpcReduction="20000"/>
          </a:bodyPr>
          <a:lstStyle/>
          <a:p>
            <a:r>
              <a:rPr lang="en-US" sz="2500" b="1" dirty="0" smtClean="0">
                <a:latin typeface="+mj-lt"/>
              </a:rPr>
              <a:t>Basic Information/Personal Biography</a:t>
            </a:r>
          </a:p>
          <a:p>
            <a:pPr lvl="1"/>
            <a:r>
              <a:rPr lang="en-US" sz="2500" dirty="0" smtClean="0">
                <a:latin typeface="+mj-lt"/>
              </a:rPr>
              <a:t>Who </a:t>
            </a:r>
          </a:p>
          <a:p>
            <a:pPr lvl="1"/>
            <a:r>
              <a:rPr lang="en-US" sz="2500" dirty="0" smtClean="0">
                <a:latin typeface="+mj-lt"/>
              </a:rPr>
              <a:t>What </a:t>
            </a:r>
          </a:p>
          <a:p>
            <a:pPr lvl="1"/>
            <a:r>
              <a:rPr lang="en-US" sz="2500" dirty="0" smtClean="0">
                <a:latin typeface="+mj-lt"/>
              </a:rPr>
              <a:t>When </a:t>
            </a:r>
          </a:p>
          <a:p>
            <a:pPr lvl="1"/>
            <a:r>
              <a:rPr lang="en-US" sz="2500" dirty="0" smtClean="0">
                <a:latin typeface="+mj-lt"/>
              </a:rPr>
              <a:t>Where</a:t>
            </a:r>
          </a:p>
          <a:p>
            <a:pPr lvl="1"/>
            <a:r>
              <a:rPr lang="en-US" sz="2500" dirty="0" smtClean="0">
                <a:latin typeface="+mj-lt"/>
              </a:rPr>
              <a:t>Why/How</a:t>
            </a:r>
          </a:p>
          <a:p>
            <a:r>
              <a:rPr lang="en-US" sz="2500" b="1" dirty="0" smtClean="0">
                <a:latin typeface="+mj-lt"/>
              </a:rPr>
              <a:t>The Victims</a:t>
            </a:r>
          </a:p>
          <a:p>
            <a:pPr lvl="1"/>
            <a:r>
              <a:rPr lang="en-US" sz="2500" dirty="0" smtClean="0">
                <a:latin typeface="+mj-lt"/>
              </a:rPr>
              <a:t>Name of Victim</a:t>
            </a:r>
          </a:p>
          <a:p>
            <a:pPr lvl="1"/>
            <a:r>
              <a:rPr lang="en-US" sz="2500" dirty="0" smtClean="0">
                <a:latin typeface="+mj-lt"/>
              </a:rPr>
              <a:t>What happened</a:t>
            </a:r>
          </a:p>
          <a:p>
            <a:pPr lvl="1"/>
            <a:r>
              <a:rPr lang="en-US" sz="2500" dirty="0" smtClean="0">
                <a:latin typeface="+mj-lt"/>
              </a:rPr>
              <a:t>Who supposedly did it</a:t>
            </a:r>
          </a:p>
          <a:p>
            <a:r>
              <a:rPr lang="en-US" sz="2500" b="1" dirty="0" smtClean="0">
                <a:latin typeface="+mj-lt"/>
              </a:rPr>
              <a:t>The Trial Process</a:t>
            </a:r>
          </a:p>
          <a:p>
            <a:pPr lvl="1"/>
            <a:r>
              <a:rPr lang="en-US" sz="2500" dirty="0" smtClean="0">
                <a:latin typeface="+mj-lt"/>
              </a:rPr>
              <a:t>What were the convictions</a:t>
            </a:r>
          </a:p>
          <a:p>
            <a:pPr lvl="1"/>
            <a:r>
              <a:rPr lang="en-US" sz="2500" dirty="0" smtClean="0">
                <a:latin typeface="+mj-lt"/>
              </a:rPr>
              <a:t>What was the defense for each of the convicted </a:t>
            </a:r>
          </a:p>
          <a:p>
            <a:pPr lvl="1"/>
            <a:r>
              <a:rPr lang="en-US" sz="2500" dirty="0" smtClean="0">
                <a:latin typeface="+mj-lt"/>
              </a:rPr>
              <a:t>Explain the actions of the prosecution</a:t>
            </a:r>
          </a:p>
          <a:p>
            <a:pPr lvl="1"/>
            <a:r>
              <a:rPr lang="en-US" sz="2500" dirty="0" smtClean="0">
                <a:latin typeface="+mj-lt"/>
              </a:rPr>
              <a:t>What was the verdict</a:t>
            </a:r>
          </a:p>
          <a:p>
            <a:r>
              <a:rPr lang="en-US" sz="2500" b="1" dirty="0" smtClean="0">
                <a:latin typeface="+mj-lt"/>
              </a:rPr>
              <a:t>Punishment</a:t>
            </a:r>
          </a:p>
          <a:p>
            <a:pPr lvl="1"/>
            <a:r>
              <a:rPr lang="en-US" sz="2500" dirty="0" smtClean="0">
                <a:latin typeface="+mj-lt"/>
              </a:rPr>
              <a:t>What was the sentencing and why</a:t>
            </a:r>
          </a:p>
          <a:p>
            <a:pPr lvl="1"/>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685800"/>
            <a:ext cx="4267200" cy="2514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4648200" y="685800"/>
            <a:ext cx="4267200" cy="2514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228600" y="3352800"/>
            <a:ext cx="8686800" cy="1600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ectangle 9"/>
          <p:cNvSpPr/>
          <p:nvPr/>
        </p:nvSpPr>
        <p:spPr>
          <a:xfrm>
            <a:off x="228600" y="5105400"/>
            <a:ext cx="86868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Rectangle 10"/>
          <p:cNvSpPr/>
          <p:nvPr/>
        </p:nvSpPr>
        <p:spPr>
          <a:xfrm>
            <a:off x="228600" y="5943600"/>
            <a:ext cx="86868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TextBox 11"/>
          <p:cNvSpPr txBox="1"/>
          <p:nvPr/>
        </p:nvSpPr>
        <p:spPr>
          <a:xfrm>
            <a:off x="304800" y="762000"/>
            <a:ext cx="2819400" cy="369332"/>
          </a:xfrm>
          <a:prstGeom prst="rect">
            <a:avLst/>
          </a:prstGeom>
          <a:noFill/>
        </p:spPr>
        <p:txBody>
          <a:bodyPr wrap="square" rtlCol="0">
            <a:spAutoFit/>
          </a:bodyPr>
          <a:lstStyle/>
          <a:p>
            <a:r>
              <a:rPr lang="en-US" b="1" u="sng" dirty="0" smtClean="0">
                <a:latin typeface="+mj-lt"/>
              </a:rPr>
              <a:t>Charles </a:t>
            </a:r>
            <a:r>
              <a:rPr lang="en-US" b="1" u="sng" dirty="0" err="1" smtClean="0">
                <a:latin typeface="+mj-lt"/>
              </a:rPr>
              <a:t>Starkweather</a:t>
            </a:r>
            <a:endParaRPr lang="en-US" b="1" u="sng" dirty="0">
              <a:latin typeface="+mj-lt"/>
            </a:endParaRPr>
          </a:p>
        </p:txBody>
      </p:sp>
      <p:sp>
        <p:nvSpPr>
          <p:cNvPr id="13" name="TextBox 12"/>
          <p:cNvSpPr txBox="1"/>
          <p:nvPr/>
        </p:nvSpPr>
        <p:spPr>
          <a:xfrm>
            <a:off x="4800600" y="762000"/>
            <a:ext cx="2057400" cy="369332"/>
          </a:xfrm>
          <a:prstGeom prst="rect">
            <a:avLst/>
          </a:prstGeom>
          <a:noFill/>
        </p:spPr>
        <p:txBody>
          <a:bodyPr wrap="square" rtlCol="0">
            <a:spAutoFit/>
          </a:bodyPr>
          <a:lstStyle/>
          <a:p>
            <a:r>
              <a:rPr lang="en-US" b="1" u="sng" dirty="0" err="1" smtClean="0">
                <a:latin typeface="+mj-lt"/>
              </a:rPr>
              <a:t>Caril</a:t>
            </a:r>
            <a:r>
              <a:rPr lang="en-US" b="1" u="sng" dirty="0" smtClean="0">
                <a:latin typeface="+mj-lt"/>
              </a:rPr>
              <a:t> Fugate</a:t>
            </a:r>
            <a:endParaRPr lang="en-US" b="1" u="sng" dirty="0">
              <a:latin typeface="+mj-lt"/>
            </a:endParaRPr>
          </a:p>
        </p:txBody>
      </p:sp>
      <p:sp>
        <p:nvSpPr>
          <p:cNvPr id="14" name="TextBox 13"/>
          <p:cNvSpPr txBox="1"/>
          <p:nvPr/>
        </p:nvSpPr>
        <p:spPr>
          <a:xfrm>
            <a:off x="304800" y="3429000"/>
            <a:ext cx="2971800" cy="381000"/>
          </a:xfrm>
          <a:prstGeom prst="rect">
            <a:avLst/>
          </a:prstGeom>
          <a:noFill/>
        </p:spPr>
        <p:txBody>
          <a:bodyPr wrap="square" rtlCol="0">
            <a:spAutoFit/>
          </a:bodyPr>
          <a:lstStyle/>
          <a:p>
            <a:r>
              <a:rPr lang="en-US" b="1" u="sng" dirty="0" smtClean="0">
                <a:latin typeface="+mj-lt"/>
              </a:rPr>
              <a:t>Victims</a:t>
            </a:r>
            <a:endParaRPr lang="en-US" b="1" u="sng" dirty="0">
              <a:latin typeface="+mj-lt"/>
            </a:endParaRPr>
          </a:p>
        </p:txBody>
      </p:sp>
      <p:sp>
        <p:nvSpPr>
          <p:cNvPr id="15" name="TextBox 14"/>
          <p:cNvSpPr txBox="1"/>
          <p:nvPr/>
        </p:nvSpPr>
        <p:spPr>
          <a:xfrm>
            <a:off x="304800" y="5181600"/>
            <a:ext cx="2133600" cy="381000"/>
          </a:xfrm>
          <a:prstGeom prst="rect">
            <a:avLst/>
          </a:prstGeom>
          <a:noFill/>
        </p:spPr>
        <p:txBody>
          <a:bodyPr wrap="square" rtlCol="0">
            <a:spAutoFit/>
          </a:bodyPr>
          <a:lstStyle/>
          <a:p>
            <a:r>
              <a:rPr lang="en-US" b="1" u="sng" dirty="0" smtClean="0">
                <a:latin typeface="+mj-lt"/>
              </a:rPr>
              <a:t>Trial</a:t>
            </a:r>
            <a:endParaRPr lang="en-US" b="1" u="sng" dirty="0">
              <a:latin typeface="+mj-lt"/>
            </a:endParaRPr>
          </a:p>
        </p:txBody>
      </p:sp>
      <p:sp>
        <p:nvSpPr>
          <p:cNvPr id="16" name="TextBox 15"/>
          <p:cNvSpPr txBox="1"/>
          <p:nvPr/>
        </p:nvSpPr>
        <p:spPr>
          <a:xfrm>
            <a:off x="304800" y="6019800"/>
            <a:ext cx="1752600" cy="381000"/>
          </a:xfrm>
          <a:prstGeom prst="rect">
            <a:avLst/>
          </a:prstGeom>
          <a:noFill/>
        </p:spPr>
        <p:txBody>
          <a:bodyPr wrap="square" rtlCol="0">
            <a:spAutoFit/>
          </a:bodyPr>
          <a:lstStyle/>
          <a:p>
            <a:r>
              <a:rPr lang="en-US" b="1" u="sng" dirty="0" smtClean="0">
                <a:latin typeface="+mj-lt"/>
              </a:rPr>
              <a:t>Punishment</a:t>
            </a:r>
            <a:endParaRPr lang="en-US" b="1" u="sng"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fontScale="90000"/>
          </a:bodyPr>
          <a:lstStyle/>
          <a:p>
            <a:r>
              <a:rPr lang="en-US" b="1" dirty="0" err="1" smtClean="0"/>
              <a:t>Starkweather</a:t>
            </a:r>
            <a:r>
              <a:rPr lang="en-US" b="1" dirty="0" smtClean="0"/>
              <a:t> Partner Questions</a:t>
            </a:r>
            <a:br>
              <a:rPr lang="en-US" b="1" dirty="0" smtClean="0"/>
            </a:br>
            <a:r>
              <a:rPr lang="en-US" sz="1600" b="1" dirty="0" smtClean="0"/>
              <a:t>On a new page in your </a:t>
            </a:r>
            <a:r>
              <a:rPr lang="en-US" sz="1600" b="1" dirty="0" err="1" smtClean="0"/>
              <a:t>Starkweather</a:t>
            </a:r>
            <a:r>
              <a:rPr lang="en-US" sz="1600" b="1" dirty="0" smtClean="0"/>
              <a:t> Case Study Project, Label the section as </a:t>
            </a:r>
            <a:r>
              <a:rPr lang="en-US" b="1" dirty="0" smtClean="0"/>
              <a:t/>
            </a:r>
            <a:br>
              <a:rPr lang="en-US" b="1" dirty="0" smtClean="0"/>
            </a:br>
            <a:r>
              <a:rPr lang="en-US" sz="1600" b="1" dirty="0" smtClean="0"/>
              <a:t>Write down each question in your notebook</a:t>
            </a:r>
            <a:br>
              <a:rPr lang="en-US" sz="1600" b="1" dirty="0" smtClean="0"/>
            </a:br>
            <a:r>
              <a:rPr lang="en-US" sz="1600" b="1" dirty="0" smtClean="0"/>
              <a:t>Answer each question in complete sentences in your own notebook</a:t>
            </a:r>
            <a:endParaRPr lang="en-US" sz="1600" b="1" dirty="0"/>
          </a:p>
        </p:txBody>
      </p:sp>
      <p:sp>
        <p:nvSpPr>
          <p:cNvPr id="3" name="Content Placeholder 2"/>
          <p:cNvSpPr>
            <a:spLocks noGrp="1"/>
          </p:cNvSpPr>
          <p:nvPr>
            <p:ph idx="1"/>
          </p:nvPr>
        </p:nvSpPr>
        <p:spPr>
          <a:xfrm>
            <a:off x="457200" y="2209800"/>
            <a:ext cx="8153400" cy="4343400"/>
          </a:xfrm>
        </p:spPr>
        <p:txBody>
          <a:bodyPr>
            <a:noAutofit/>
          </a:bodyPr>
          <a:lstStyle/>
          <a:p>
            <a:pPr marL="624078" indent="-514350">
              <a:buFont typeface="+mj-lt"/>
              <a:buAutoNum type="arabicPeriod"/>
            </a:pPr>
            <a:r>
              <a:rPr lang="en-US" sz="1600" dirty="0" smtClean="0">
                <a:latin typeface="Calibri" pitchFamily="34" charset="0"/>
              </a:rPr>
              <a:t>How old was Charles </a:t>
            </a:r>
            <a:r>
              <a:rPr lang="en-US" sz="1600" dirty="0" err="1" smtClean="0">
                <a:latin typeface="Calibri" pitchFamily="34" charset="0"/>
              </a:rPr>
              <a:t>Starkweather</a:t>
            </a:r>
            <a:r>
              <a:rPr lang="en-US" sz="1600" dirty="0" smtClean="0">
                <a:latin typeface="Calibri" pitchFamily="34" charset="0"/>
              </a:rPr>
              <a:t> when he dropped out of high school?  Why do you think he decided to quit his education?</a:t>
            </a:r>
          </a:p>
          <a:p>
            <a:pPr marL="624078" indent="-514350">
              <a:buFont typeface="+mj-lt"/>
              <a:buAutoNum type="arabicPeriod"/>
            </a:pPr>
            <a:endParaRPr lang="en-US" sz="800" dirty="0" smtClean="0">
              <a:latin typeface="Calibri" pitchFamily="34" charset="0"/>
            </a:endParaRPr>
          </a:p>
          <a:p>
            <a:pPr marL="624078" indent="-514350">
              <a:buFont typeface="+mj-lt"/>
              <a:buAutoNum type="arabicPeriod"/>
            </a:pPr>
            <a:r>
              <a:rPr lang="en-US" sz="1600" dirty="0" smtClean="0">
                <a:latin typeface="Calibri" pitchFamily="34" charset="0"/>
              </a:rPr>
              <a:t>What was family life like for Charles </a:t>
            </a:r>
            <a:r>
              <a:rPr lang="en-US" sz="1600" dirty="0" err="1" smtClean="0">
                <a:latin typeface="Calibri" pitchFamily="34" charset="0"/>
              </a:rPr>
              <a:t>Starkweather</a:t>
            </a:r>
            <a:r>
              <a:rPr lang="en-US" sz="1600" dirty="0" smtClean="0">
                <a:latin typeface="Calibri" pitchFamily="34" charset="0"/>
              </a:rPr>
              <a:t> and </a:t>
            </a:r>
            <a:r>
              <a:rPr lang="en-US" sz="1600" dirty="0" err="1" smtClean="0">
                <a:latin typeface="Calibri" pitchFamily="34" charset="0"/>
              </a:rPr>
              <a:t>Caril</a:t>
            </a:r>
            <a:r>
              <a:rPr lang="en-US" sz="1600" dirty="0" smtClean="0">
                <a:latin typeface="Calibri" pitchFamily="34" charset="0"/>
              </a:rPr>
              <a:t> Fugate?  Did both individuals have support at home or around the community (neighbors, extended family, school, friends, etc.)  Explain their relationship(s) with the individuals that supported them.</a:t>
            </a:r>
          </a:p>
          <a:p>
            <a:pPr marL="624078" indent="-514350">
              <a:buFont typeface="+mj-lt"/>
              <a:buAutoNum type="arabicPeriod"/>
            </a:pPr>
            <a:endParaRPr lang="en-US" sz="800" dirty="0" smtClean="0">
              <a:latin typeface="Calibri" pitchFamily="34" charset="0"/>
            </a:endParaRPr>
          </a:p>
          <a:p>
            <a:pPr marL="624078" indent="-514350">
              <a:buFont typeface="+mj-lt"/>
              <a:buAutoNum type="arabicPeriod"/>
            </a:pPr>
            <a:r>
              <a:rPr lang="en-US" sz="1600" dirty="0" smtClean="0">
                <a:latin typeface="Calibri" pitchFamily="34" charset="0"/>
              </a:rPr>
              <a:t>How did members of the community describe Charles </a:t>
            </a:r>
            <a:r>
              <a:rPr lang="en-US" sz="1600" dirty="0" err="1" smtClean="0">
                <a:latin typeface="Calibri" pitchFamily="34" charset="0"/>
              </a:rPr>
              <a:t>Starkweather</a:t>
            </a:r>
            <a:r>
              <a:rPr lang="en-US" sz="1600" dirty="0" smtClean="0">
                <a:latin typeface="Calibri" pitchFamily="34" charset="0"/>
              </a:rPr>
              <a:t> </a:t>
            </a:r>
            <a:r>
              <a:rPr lang="en-US" sz="1600" dirty="0" err="1" smtClean="0">
                <a:latin typeface="Calibri" pitchFamily="34" charset="0"/>
              </a:rPr>
              <a:t>demenor</a:t>
            </a:r>
            <a:r>
              <a:rPr lang="en-US" sz="1600" dirty="0" smtClean="0">
                <a:latin typeface="Calibri" pitchFamily="34" charset="0"/>
              </a:rPr>
              <a:t>/behavior as a child and teenager?</a:t>
            </a:r>
          </a:p>
          <a:p>
            <a:pPr marL="624078" indent="-514350">
              <a:buFont typeface="+mj-lt"/>
              <a:buAutoNum type="arabicPeriod"/>
            </a:pPr>
            <a:endParaRPr lang="en-US" sz="800" dirty="0" smtClean="0">
              <a:latin typeface="Calibri" pitchFamily="34" charset="0"/>
            </a:endParaRPr>
          </a:p>
          <a:p>
            <a:pPr marL="624078" indent="-514350">
              <a:buFont typeface="+mj-lt"/>
              <a:buAutoNum type="arabicPeriod"/>
            </a:pPr>
            <a:r>
              <a:rPr lang="en-US" sz="1600" dirty="0" smtClean="0">
                <a:latin typeface="Calibri" pitchFamily="34" charset="0"/>
              </a:rPr>
              <a:t>What job(s) did </a:t>
            </a:r>
            <a:r>
              <a:rPr lang="en-US" sz="1600" dirty="0" err="1" smtClean="0">
                <a:latin typeface="Calibri" pitchFamily="34" charset="0"/>
              </a:rPr>
              <a:t>Starkweather</a:t>
            </a:r>
            <a:r>
              <a:rPr lang="en-US" sz="1600" dirty="0" smtClean="0">
                <a:latin typeface="Calibri" pitchFamily="34" charset="0"/>
              </a:rPr>
              <a:t> have?  How did his employers describe his work ethic?  Does the previous answer contribute to why </a:t>
            </a:r>
            <a:r>
              <a:rPr lang="en-US" sz="1600" dirty="0" err="1" smtClean="0">
                <a:latin typeface="Calibri" pitchFamily="34" charset="0"/>
              </a:rPr>
              <a:t>Starkweather</a:t>
            </a:r>
            <a:r>
              <a:rPr lang="en-US" sz="1600" dirty="0" smtClean="0">
                <a:latin typeface="Calibri" pitchFamily="34" charset="0"/>
              </a:rPr>
              <a:t> might have had multiple jobs?</a:t>
            </a:r>
          </a:p>
          <a:p>
            <a:pPr marL="624078" indent="-514350">
              <a:buFont typeface="+mj-lt"/>
              <a:buAutoNum type="arabicPeriod"/>
            </a:pPr>
            <a:endParaRPr lang="en-US" sz="800" dirty="0" smtClean="0">
              <a:latin typeface="Calibri" pitchFamily="34" charset="0"/>
            </a:endParaRPr>
          </a:p>
          <a:p>
            <a:pPr marL="624078" indent="-514350">
              <a:buFont typeface="+mj-lt"/>
              <a:buAutoNum type="arabicPeriod"/>
            </a:pPr>
            <a:r>
              <a:rPr lang="en-US" sz="1600" dirty="0" smtClean="0">
                <a:latin typeface="Calibri" pitchFamily="34" charset="0"/>
              </a:rPr>
              <a:t>How did Charles </a:t>
            </a:r>
            <a:r>
              <a:rPr lang="en-US" sz="1600" dirty="0" err="1" smtClean="0">
                <a:latin typeface="Calibri" pitchFamily="34" charset="0"/>
              </a:rPr>
              <a:t>Starkweather</a:t>
            </a:r>
            <a:r>
              <a:rPr lang="en-US" sz="1600" dirty="0" smtClean="0">
                <a:latin typeface="Calibri" pitchFamily="34" charset="0"/>
              </a:rPr>
              <a:t> and </a:t>
            </a:r>
            <a:r>
              <a:rPr lang="en-US" sz="1600" dirty="0" err="1" smtClean="0">
                <a:latin typeface="Calibri" pitchFamily="34" charset="0"/>
              </a:rPr>
              <a:t>Caril</a:t>
            </a:r>
            <a:r>
              <a:rPr lang="en-US" sz="1600" dirty="0" smtClean="0">
                <a:latin typeface="Calibri" pitchFamily="34" charset="0"/>
              </a:rPr>
              <a:t> Fugate meet? What drew them to each other? Was there anything peculiar/unusual about their relationship? If so, what?  If not, why?</a:t>
            </a:r>
          </a:p>
          <a:p>
            <a:pPr marL="624078" indent="-514350">
              <a:buFont typeface="+mj-lt"/>
              <a:buAutoNum type="arabicPeriod"/>
            </a:pPr>
            <a:endParaRPr lang="en-US" sz="800" dirty="0" smtClean="0">
              <a:latin typeface="Calibri" pitchFamily="34" charset="0"/>
            </a:endParaRPr>
          </a:p>
          <a:p>
            <a:pPr marL="624078" indent="-514350">
              <a:buFont typeface="+mj-lt"/>
              <a:buAutoNum type="arabicPeriod"/>
            </a:pPr>
            <a:r>
              <a:rPr lang="en-US" sz="1600" dirty="0" smtClean="0">
                <a:latin typeface="Calibri" pitchFamily="34" charset="0"/>
              </a:rPr>
              <a:t>Did any of the murders during the spree seem similar in manner?  If so, which ones and how were they similar?  If not, which ones and how were they different?</a:t>
            </a:r>
            <a:endParaRPr lang="en-US" sz="1600" dirty="0">
              <a:latin typeface="Calibri" pitchFamily="34" charset="0"/>
            </a:endParaRPr>
          </a:p>
        </p:txBody>
      </p:sp>
      <p:cxnSp>
        <p:nvCxnSpPr>
          <p:cNvPr id="34" name="Straight Connector 33"/>
          <p:cNvCxnSpPr/>
          <p:nvPr/>
        </p:nvCxnSpPr>
        <p:spPr>
          <a:xfrm>
            <a:off x="7162800" y="1371600"/>
            <a:ext cx="9906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37" name="Straight Connector 36"/>
          <p:cNvCxnSpPr/>
          <p:nvPr/>
        </p:nvCxnSpPr>
        <p:spPr>
          <a:xfrm flipV="1">
            <a:off x="8153400" y="1066800"/>
            <a:ext cx="0" cy="304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40" name="Straight Arrow Connector 39"/>
          <p:cNvCxnSpPr/>
          <p:nvPr/>
        </p:nvCxnSpPr>
        <p:spPr>
          <a:xfrm flipH="1">
            <a:off x="7467600" y="1066800"/>
            <a:ext cx="6858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685800"/>
            <a:ext cx="4267200" cy="2514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4648200" y="685800"/>
            <a:ext cx="4267200" cy="2514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228600" y="3352800"/>
            <a:ext cx="4267200" cy="1600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ectangle 9"/>
          <p:cNvSpPr/>
          <p:nvPr/>
        </p:nvSpPr>
        <p:spPr>
          <a:xfrm>
            <a:off x="228600" y="5105400"/>
            <a:ext cx="8686800" cy="16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TextBox 11"/>
          <p:cNvSpPr txBox="1"/>
          <p:nvPr/>
        </p:nvSpPr>
        <p:spPr>
          <a:xfrm>
            <a:off x="304800" y="762000"/>
            <a:ext cx="4114800" cy="369332"/>
          </a:xfrm>
          <a:prstGeom prst="rect">
            <a:avLst/>
          </a:prstGeom>
          <a:noFill/>
        </p:spPr>
        <p:txBody>
          <a:bodyPr wrap="square" rtlCol="0">
            <a:spAutoFit/>
          </a:bodyPr>
          <a:lstStyle/>
          <a:p>
            <a:r>
              <a:rPr lang="en-US" b="1" u="sng" dirty="0" err="1" smtClean="0">
                <a:latin typeface="+mj-lt"/>
              </a:rPr>
              <a:t>Caril</a:t>
            </a:r>
            <a:r>
              <a:rPr lang="en-US" b="1" u="sng" dirty="0" smtClean="0">
                <a:latin typeface="+mj-lt"/>
              </a:rPr>
              <a:t> Fugate’s Story</a:t>
            </a:r>
            <a:r>
              <a:rPr lang="en-US" b="1" dirty="0" smtClean="0">
                <a:latin typeface="+mj-lt"/>
              </a:rPr>
              <a:t> (During Trial)</a:t>
            </a:r>
            <a:endParaRPr lang="en-US" b="1" u="sng" dirty="0">
              <a:latin typeface="+mj-lt"/>
            </a:endParaRPr>
          </a:p>
        </p:txBody>
      </p:sp>
      <p:sp>
        <p:nvSpPr>
          <p:cNvPr id="13" name="TextBox 12"/>
          <p:cNvSpPr txBox="1"/>
          <p:nvPr/>
        </p:nvSpPr>
        <p:spPr>
          <a:xfrm>
            <a:off x="4724400" y="762000"/>
            <a:ext cx="4114800" cy="338554"/>
          </a:xfrm>
          <a:prstGeom prst="rect">
            <a:avLst/>
          </a:prstGeom>
          <a:noFill/>
        </p:spPr>
        <p:txBody>
          <a:bodyPr wrap="square" rtlCol="0">
            <a:spAutoFit/>
          </a:bodyPr>
          <a:lstStyle/>
          <a:p>
            <a:r>
              <a:rPr lang="en-US" sz="1600" b="1" u="sng" dirty="0" err="1" smtClean="0">
                <a:latin typeface="+mj-lt"/>
              </a:rPr>
              <a:t>Caril</a:t>
            </a:r>
            <a:r>
              <a:rPr lang="en-US" sz="1600" b="1" u="sng" dirty="0" smtClean="0">
                <a:latin typeface="+mj-lt"/>
              </a:rPr>
              <a:t> Fugate’s Story</a:t>
            </a:r>
            <a:r>
              <a:rPr lang="en-US" sz="1600" b="1" dirty="0" smtClean="0">
                <a:latin typeface="+mj-lt"/>
              </a:rPr>
              <a:t> (Post Trial – Present)</a:t>
            </a:r>
            <a:endParaRPr lang="en-US" sz="1600" b="1" u="sng" dirty="0">
              <a:latin typeface="+mj-lt"/>
            </a:endParaRPr>
          </a:p>
        </p:txBody>
      </p:sp>
      <p:sp>
        <p:nvSpPr>
          <p:cNvPr id="14" name="TextBox 13"/>
          <p:cNvSpPr txBox="1"/>
          <p:nvPr/>
        </p:nvSpPr>
        <p:spPr>
          <a:xfrm>
            <a:off x="304800" y="3429000"/>
            <a:ext cx="4038600" cy="381000"/>
          </a:xfrm>
          <a:prstGeom prst="rect">
            <a:avLst/>
          </a:prstGeom>
          <a:noFill/>
        </p:spPr>
        <p:txBody>
          <a:bodyPr wrap="square" rtlCol="0">
            <a:spAutoFit/>
          </a:bodyPr>
          <a:lstStyle/>
          <a:p>
            <a:r>
              <a:rPr lang="en-US" b="1" u="sng" dirty="0" err="1" smtClean="0">
                <a:latin typeface="+mj-lt"/>
              </a:rPr>
              <a:t>Caril’s</a:t>
            </a:r>
            <a:r>
              <a:rPr lang="en-US" b="1" u="sng" dirty="0" smtClean="0">
                <a:latin typeface="+mj-lt"/>
              </a:rPr>
              <a:t> </a:t>
            </a:r>
            <a:r>
              <a:rPr lang="en-US" b="1" u="sng" dirty="0" err="1" smtClean="0">
                <a:latin typeface="+mj-lt"/>
              </a:rPr>
              <a:t>Explaination</a:t>
            </a:r>
            <a:r>
              <a:rPr lang="en-US" b="1" dirty="0" smtClean="0">
                <a:latin typeface="+mj-lt"/>
              </a:rPr>
              <a:t> (Then)</a:t>
            </a:r>
            <a:endParaRPr lang="en-US" b="1" dirty="0">
              <a:latin typeface="+mj-lt"/>
            </a:endParaRPr>
          </a:p>
        </p:txBody>
      </p:sp>
      <p:sp>
        <p:nvSpPr>
          <p:cNvPr id="15" name="TextBox 14"/>
          <p:cNvSpPr txBox="1"/>
          <p:nvPr/>
        </p:nvSpPr>
        <p:spPr>
          <a:xfrm>
            <a:off x="304800" y="5181600"/>
            <a:ext cx="2971800" cy="369332"/>
          </a:xfrm>
          <a:prstGeom prst="rect">
            <a:avLst/>
          </a:prstGeom>
          <a:noFill/>
        </p:spPr>
        <p:txBody>
          <a:bodyPr wrap="square" rtlCol="0">
            <a:spAutoFit/>
          </a:bodyPr>
          <a:lstStyle/>
          <a:p>
            <a:r>
              <a:rPr lang="en-US" b="1" u="sng" dirty="0" smtClean="0">
                <a:latin typeface="+mj-lt"/>
              </a:rPr>
              <a:t>What Other’s Think</a:t>
            </a:r>
            <a:endParaRPr lang="en-US" b="1" u="sng" dirty="0">
              <a:latin typeface="+mj-lt"/>
            </a:endParaRPr>
          </a:p>
        </p:txBody>
      </p:sp>
      <p:sp>
        <p:nvSpPr>
          <p:cNvPr id="17" name="Rectangle 16"/>
          <p:cNvSpPr/>
          <p:nvPr/>
        </p:nvSpPr>
        <p:spPr>
          <a:xfrm>
            <a:off x="4648200" y="3352800"/>
            <a:ext cx="4267200" cy="1600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TextBox 17"/>
          <p:cNvSpPr txBox="1"/>
          <p:nvPr/>
        </p:nvSpPr>
        <p:spPr>
          <a:xfrm>
            <a:off x="4724400" y="3429000"/>
            <a:ext cx="2971800" cy="381000"/>
          </a:xfrm>
          <a:prstGeom prst="rect">
            <a:avLst/>
          </a:prstGeom>
          <a:noFill/>
        </p:spPr>
        <p:txBody>
          <a:bodyPr wrap="square" rtlCol="0">
            <a:spAutoFit/>
          </a:bodyPr>
          <a:lstStyle/>
          <a:p>
            <a:r>
              <a:rPr lang="en-US" b="1" u="sng" dirty="0" err="1" smtClean="0">
                <a:latin typeface="+mj-lt"/>
              </a:rPr>
              <a:t>Caril’s</a:t>
            </a:r>
            <a:r>
              <a:rPr lang="en-US" b="1" u="sng" dirty="0" smtClean="0">
                <a:latin typeface="+mj-lt"/>
              </a:rPr>
              <a:t> </a:t>
            </a:r>
            <a:r>
              <a:rPr lang="en-US" b="1" dirty="0" err="1" smtClean="0">
                <a:latin typeface="+mj-lt"/>
              </a:rPr>
              <a:t>Explaination</a:t>
            </a:r>
            <a:r>
              <a:rPr lang="en-US" b="1" smtClean="0">
                <a:latin typeface="+mj-lt"/>
              </a:rPr>
              <a:t> (Now</a:t>
            </a:r>
            <a:r>
              <a:rPr lang="en-US" b="1" dirty="0" smtClean="0">
                <a:latin typeface="+mj-lt"/>
              </a:rPr>
              <a:t>)</a:t>
            </a:r>
            <a:endParaRPr lang="en-US"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914400"/>
          </a:xfrm>
        </p:spPr>
        <p:txBody>
          <a:bodyPr>
            <a:normAutofit fontScale="90000"/>
          </a:bodyPr>
          <a:lstStyle/>
          <a:p>
            <a:r>
              <a:rPr lang="en-US" b="1" dirty="0" err="1" smtClean="0"/>
              <a:t>Caril</a:t>
            </a:r>
            <a:r>
              <a:rPr lang="en-US" b="1" dirty="0" smtClean="0"/>
              <a:t> Fugate Partner Questions</a:t>
            </a:r>
            <a:r>
              <a:rPr lang="en-US" dirty="0" smtClean="0"/>
              <a:t/>
            </a:r>
            <a:br>
              <a:rPr lang="en-US" dirty="0" smtClean="0"/>
            </a:br>
            <a:r>
              <a:rPr lang="en-US" sz="1600" b="1" dirty="0" smtClean="0"/>
              <a:t>On a new page in your </a:t>
            </a:r>
            <a:r>
              <a:rPr lang="en-US" sz="1600" b="1" dirty="0" err="1" smtClean="0"/>
              <a:t>Starkweather</a:t>
            </a:r>
            <a:r>
              <a:rPr lang="en-US" sz="1600" b="1" dirty="0" smtClean="0"/>
              <a:t> Case Study Project, Label the section as </a:t>
            </a:r>
            <a:br>
              <a:rPr lang="en-US" sz="1600" b="1" dirty="0" smtClean="0"/>
            </a:br>
            <a:r>
              <a:rPr lang="en-US" sz="1600" b="1" dirty="0" smtClean="0"/>
              <a:t>Write down each question in your notebook</a:t>
            </a:r>
            <a:br>
              <a:rPr lang="en-US" sz="1600" b="1" dirty="0" smtClean="0"/>
            </a:br>
            <a:r>
              <a:rPr lang="en-US" sz="1600" b="1" dirty="0" smtClean="0"/>
              <a:t>Answer each question in complete sentences in your own notebook</a:t>
            </a:r>
            <a:endParaRPr lang="en-US" sz="1600" b="1" dirty="0"/>
          </a:p>
        </p:txBody>
      </p:sp>
      <p:sp>
        <p:nvSpPr>
          <p:cNvPr id="3" name="Content Placeholder 2"/>
          <p:cNvSpPr>
            <a:spLocks noGrp="1"/>
          </p:cNvSpPr>
          <p:nvPr>
            <p:ph idx="1"/>
          </p:nvPr>
        </p:nvSpPr>
        <p:spPr>
          <a:xfrm>
            <a:off x="457200" y="1828800"/>
            <a:ext cx="8229600" cy="4876800"/>
          </a:xfrm>
        </p:spPr>
        <p:txBody>
          <a:bodyPr>
            <a:normAutofit fontScale="40000" lnSpcReduction="20000"/>
          </a:bodyPr>
          <a:lstStyle/>
          <a:p>
            <a:pPr marL="624078" indent="-514350">
              <a:buFont typeface="+mj-lt"/>
              <a:buAutoNum type="arabicPeriod"/>
            </a:pPr>
            <a:r>
              <a:rPr lang="en-US" sz="3800" dirty="0" smtClean="0">
                <a:latin typeface="Calibri" pitchFamily="34" charset="0"/>
              </a:rPr>
              <a:t>Why do you think </a:t>
            </a:r>
            <a:r>
              <a:rPr lang="en-US" sz="3800" dirty="0" err="1" smtClean="0">
                <a:latin typeface="Calibri" pitchFamily="34" charset="0"/>
              </a:rPr>
              <a:t>Caril</a:t>
            </a:r>
            <a:r>
              <a:rPr lang="en-US" sz="3800" dirty="0" smtClean="0">
                <a:latin typeface="Calibri" pitchFamily="34" charset="0"/>
              </a:rPr>
              <a:t> got involved with Charles </a:t>
            </a:r>
            <a:r>
              <a:rPr lang="en-US" sz="3800" dirty="0" err="1" smtClean="0">
                <a:latin typeface="Calibri" pitchFamily="34" charset="0"/>
              </a:rPr>
              <a:t>Starkweather</a:t>
            </a:r>
            <a:r>
              <a:rPr lang="en-US" sz="3800" dirty="0" smtClean="0">
                <a:latin typeface="Calibri" pitchFamily="34" charset="0"/>
              </a:rPr>
              <a:t>?  Do you believe that </a:t>
            </a:r>
            <a:r>
              <a:rPr lang="en-US" sz="3800" dirty="0" err="1" smtClean="0">
                <a:latin typeface="Calibri" pitchFamily="34" charset="0"/>
              </a:rPr>
              <a:t>Caril</a:t>
            </a:r>
            <a:r>
              <a:rPr lang="en-US" sz="3800" dirty="0" smtClean="0">
                <a:latin typeface="Calibri" pitchFamily="34" charset="0"/>
              </a:rPr>
              <a:t> broke off their relationship just a few days prior to the killing spree?  Explain why or why not.</a:t>
            </a:r>
          </a:p>
          <a:p>
            <a:pPr marL="624078" indent="-514350">
              <a:buFont typeface="+mj-lt"/>
              <a:buAutoNum type="arabicPeriod"/>
            </a:pPr>
            <a:endParaRPr lang="en-US" sz="2000" dirty="0" smtClean="0">
              <a:latin typeface="Calibri" pitchFamily="34" charset="0"/>
            </a:endParaRPr>
          </a:p>
          <a:p>
            <a:pPr marL="624078" indent="-514350">
              <a:buFont typeface="+mj-lt"/>
              <a:buAutoNum type="arabicPeriod"/>
            </a:pPr>
            <a:r>
              <a:rPr lang="en-US" sz="3800" dirty="0" smtClean="0">
                <a:latin typeface="Calibri" pitchFamily="34" charset="0"/>
              </a:rPr>
              <a:t>What was </a:t>
            </a:r>
            <a:r>
              <a:rPr lang="en-US" sz="3800" dirty="0" err="1" smtClean="0">
                <a:latin typeface="Calibri" pitchFamily="34" charset="0"/>
              </a:rPr>
              <a:t>Caril’s</a:t>
            </a:r>
            <a:r>
              <a:rPr lang="en-US" sz="3800" dirty="0" smtClean="0">
                <a:latin typeface="Calibri" pitchFamily="34" charset="0"/>
              </a:rPr>
              <a:t> home life like and did she have a strong family support system?  Why did </a:t>
            </a:r>
            <a:r>
              <a:rPr lang="en-US" sz="3800" dirty="0" err="1" smtClean="0">
                <a:latin typeface="Calibri" pitchFamily="34" charset="0"/>
              </a:rPr>
              <a:t>Caril’s</a:t>
            </a:r>
            <a:r>
              <a:rPr lang="en-US" sz="3800" dirty="0" smtClean="0">
                <a:latin typeface="Calibri" pitchFamily="34" charset="0"/>
              </a:rPr>
              <a:t> mom and step-dad not like Charlie, and would this have led to </a:t>
            </a:r>
            <a:r>
              <a:rPr lang="en-US" sz="3800" dirty="0" err="1" smtClean="0">
                <a:latin typeface="Calibri" pitchFamily="34" charset="0"/>
              </a:rPr>
              <a:t>Caril</a:t>
            </a:r>
            <a:r>
              <a:rPr lang="en-US" sz="3800" dirty="0" smtClean="0">
                <a:latin typeface="Calibri" pitchFamily="34" charset="0"/>
              </a:rPr>
              <a:t> breaking up with Charlie?  Why or why not.</a:t>
            </a:r>
          </a:p>
          <a:p>
            <a:pPr marL="624078" indent="-514350">
              <a:buFont typeface="+mj-lt"/>
              <a:buAutoNum type="arabicPeriod"/>
            </a:pPr>
            <a:endParaRPr lang="en-US" sz="2000" dirty="0" smtClean="0">
              <a:latin typeface="Calibri" pitchFamily="34" charset="0"/>
            </a:endParaRPr>
          </a:p>
          <a:p>
            <a:pPr marL="624078" indent="-514350">
              <a:buFont typeface="+mj-lt"/>
              <a:buAutoNum type="arabicPeriod"/>
            </a:pPr>
            <a:r>
              <a:rPr lang="en-US" sz="3800" dirty="0" err="1" smtClean="0">
                <a:latin typeface="Calibri" pitchFamily="34" charset="0"/>
              </a:rPr>
              <a:t>Caril</a:t>
            </a:r>
            <a:r>
              <a:rPr lang="en-US" sz="3800" dirty="0" smtClean="0">
                <a:latin typeface="Calibri" pitchFamily="34" charset="0"/>
              </a:rPr>
              <a:t> maintains that she believed that her family was still alive but in danger during the killing spree.  Do you think that </a:t>
            </a:r>
            <a:r>
              <a:rPr lang="en-US" sz="3800" dirty="0" err="1" smtClean="0">
                <a:latin typeface="Calibri" pitchFamily="34" charset="0"/>
              </a:rPr>
              <a:t>Caril</a:t>
            </a:r>
            <a:r>
              <a:rPr lang="en-US" sz="3800" dirty="0" smtClean="0">
                <a:latin typeface="Calibri" pitchFamily="34" charset="0"/>
              </a:rPr>
              <a:t> told the truth or created a lie to protect herself?  Explain your reasoning behind the answer.</a:t>
            </a:r>
          </a:p>
          <a:p>
            <a:pPr marL="624078" indent="-514350">
              <a:buFont typeface="+mj-lt"/>
              <a:buAutoNum type="arabicPeriod"/>
            </a:pPr>
            <a:endParaRPr lang="en-US" sz="2000" dirty="0" smtClean="0">
              <a:latin typeface="Calibri" pitchFamily="34" charset="0"/>
            </a:endParaRPr>
          </a:p>
          <a:p>
            <a:pPr marL="624078" indent="-514350">
              <a:buFont typeface="+mj-lt"/>
              <a:buAutoNum type="arabicPeriod"/>
            </a:pPr>
            <a:r>
              <a:rPr lang="en-US" sz="3800" dirty="0" smtClean="0">
                <a:latin typeface="Calibri" pitchFamily="34" charset="0"/>
              </a:rPr>
              <a:t>Do you believe that </a:t>
            </a:r>
            <a:r>
              <a:rPr lang="en-US" sz="3800" dirty="0" err="1" smtClean="0">
                <a:latin typeface="Calibri" pitchFamily="34" charset="0"/>
              </a:rPr>
              <a:t>Caril</a:t>
            </a:r>
            <a:r>
              <a:rPr lang="en-US" sz="3800" dirty="0" smtClean="0">
                <a:latin typeface="Calibri" pitchFamily="34" charset="0"/>
              </a:rPr>
              <a:t> was mentally and physically capable of doing what </a:t>
            </a:r>
            <a:r>
              <a:rPr lang="en-US" sz="3800" dirty="0" err="1" smtClean="0">
                <a:latin typeface="Calibri" pitchFamily="34" charset="0"/>
              </a:rPr>
              <a:t>Starkweather</a:t>
            </a:r>
            <a:r>
              <a:rPr lang="en-US" sz="3800" dirty="0" smtClean="0">
                <a:latin typeface="Calibri" pitchFamily="34" charset="0"/>
              </a:rPr>
              <a:t> accused her of during their murder trials?  Explain.</a:t>
            </a:r>
          </a:p>
          <a:p>
            <a:pPr marL="624078" indent="-514350">
              <a:buFont typeface="+mj-lt"/>
              <a:buAutoNum type="arabicPeriod"/>
            </a:pPr>
            <a:endParaRPr lang="en-US" sz="2000" dirty="0" smtClean="0">
              <a:latin typeface="Calibri" pitchFamily="34" charset="0"/>
            </a:endParaRPr>
          </a:p>
          <a:p>
            <a:pPr marL="624078" indent="-514350">
              <a:buFont typeface="+mj-lt"/>
              <a:buAutoNum type="arabicPeriod"/>
            </a:pPr>
            <a:r>
              <a:rPr lang="en-US" sz="3800" dirty="0" err="1" smtClean="0">
                <a:latin typeface="Calibri" pitchFamily="34" charset="0"/>
              </a:rPr>
              <a:t>Caril</a:t>
            </a:r>
            <a:r>
              <a:rPr lang="en-US" sz="3800" dirty="0" smtClean="0">
                <a:latin typeface="Calibri" pitchFamily="34" charset="0"/>
              </a:rPr>
              <a:t> says that she was a hostage of </a:t>
            </a:r>
            <a:r>
              <a:rPr lang="en-US" sz="3800" dirty="0" err="1" smtClean="0">
                <a:latin typeface="Calibri" pitchFamily="34" charset="0"/>
              </a:rPr>
              <a:t>Starkweather</a:t>
            </a:r>
            <a:r>
              <a:rPr lang="en-US" sz="3800" dirty="0" smtClean="0">
                <a:latin typeface="Calibri" pitchFamily="34" charset="0"/>
              </a:rPr>
              <a:t>, and was unable to getaway from the situation.  Do you believe this story is creditable/reliable?   What information would make her story true or false.</a:t>
            </a:r>
          </a:p>
          <a:p>
            <a:pPr marL="624078" indent="-514350">
              <a:buFont typeface="+mj-lt"/>
              <a:buAutoNum type="arabicPeriod"/>
            </a:pPr>
            <a:endParaRPr lang="en-US" sz="2000" dirty="0" smtClean="0">
              <a:latin typeface="Calibri" pitchFamily="34" charset="0"/>
            </a:endParaRPr>
          </a:p>
          <a:p>
            <a:pPr marL="624078" indent="-514350">
              <a:buFont typeface="+mj-lt"/>
              <a:buAutoNum type="arabicPeriod"/>
            </a:pPr>
            <a:r>
              <a:rPr lang="en-US" sz="3800" dirty="0" smtClean="0">
                <a:latin typeface="Calibri" pitchFamily="34" charset="0"/>
              </a:rPr>
              <a:t>After being arrested, both </a:t>
            </a:r>
            <a:r>
              <a:rPr lang="en-US" sz="3800" dirty="0" err="1" smtClean="0">
                <a:latin typeface="Calibri" pitchFamily="34" charset="0"/>
              </a:rPr>
              <a:t>Caril</a:t>
            </a:r>
            <a:r>
              <a:rPr lang="en-US" sz="3800" dirty="0" smtClean="0">
                <a:latin typeface="Calibri" pitchFamily="34" charset="0"/>
              </a:rPr>
              <a:t> and Charlie were held in separate areas and not aloud to see or speak to one another.  Both gave different stories as to what happened during the killing spree.  Of the two, which story is more creditable/reliable, Charlie’s or </a:t>
            </a:r>
            <a:r>
              <a:rPr lang="en-US" sz="3800" dirty="0" err="1" smtClean="0">
                <a:latin typeface="Calibri" pitchFamily="34" charset="0"/>
              </a:rPr>
              <a:t>Caril’s</a:t>
            </a:r>
            <a:r>
              <a:rPr lang="en-US" sz="3800" dirty="0" smtClean="0">
                <a:latin typeface="Calibri" pitchFamily="34" charset="0"/>
              </a:rPr>
              <a:t>?   Or do you think that both are flawed?  Explain your answer.</a:t>
            </a:r>
          </a:p>
          <a:p>
            <a:pPr marL="624078" indent="-514350">
              <a:buFont typeface="+mj-lt"/>
              <a:buAutoNum type="arabicPeriod"/>
            </a:pPr>
            <a:endParaRPr lang="en-US" sz="2000" dirty="0" smtClean="0">
              <a:latin typeface="Calibri" pitchFamily="34" charset="0"/>
            </a:endParaRPr>
          </a:p>
          <a:p>
            <a:pPr marL="624078" indent="-514350">
              <a:buFont typeface="+mj-lt"/>
              <a:buAutoNum type="arabicPeriod"/>
            </a:pPr>
            <a:r>
              <a:rPr lang="en-US" sz="3800" dirty="0" smtClean="0">
                <a:latin typeface="Calibri" pitchFamily="34" charset="0"/>
              </a:rPr>
              <a:t>Was there anything suspicious about </a:t>
            </a:r>
            <a:r>
              <a:rPr lang="en-US" sz="3800" dirty="0" err="1" smtClean="0">
                <a:latin typeface="Calibri" pitchFamily="34" charset="0"/>
              </a:rPr>
              <a:t>Caril’s</a:t>
            </a:r>
            <a:r>
              <a:rPr lang="en-US" sz="3800" dirty="0" smtClean="0">
                <a:latin typeface="Calibri" pitchFamily="34" charset="0"/>
              </a:rPr>
              <a:t> actions/reactions that we know of from trial testimony over the killing spree, </a:t>
            </a:r>
            <a:r>
              <a:rPr lang="en-US" sz="3800" dirty="0" err="1" smtClean="0">
                <a:latin typeface="Calibri" pitchFamily="34" charset="0"/>
              </a:rPr>
              <a:t>Starkweather’s</a:t>
            </a:r>
            <a:r>
              <a:rPr lang="en-US" sz="3800" dirty="0" smtClean="0">
                <a:latin typeface="Calibri" pitchFamily="34" charset="0"/>
              </a:rPr>
              <a:t> trial, and her own trial?  If so, what seemed odd or out of place.</a:t>
            </a:r>
          </a:p>
          <a:p>
            <a:pPr marL="624078" indent="-514350">
              <a:buFont typeface="+mj-lt"/>
              <a:buAutoNum type="arabicPeriod"/>
            </a:pPr>
            <a:endParaRPr lang="en-US" dirty="0">
              <a:latin typeface="Calibri" pitchFamily="34" charset="0"/>
            </a:endParaRPr>
          </a:p>
        </p:txBody>
      </p:sp>
      <p:cxnSp>
        <p:nvCxnSpPr>
          <p:cNvPr id="4" name="Straight Arrow Connector 3"/>
          <p:cNvCxnSpPr/>
          <p:nvPr/>
        </p:nvCxnSpPr>
        <p:spPr>
          <a:xfrm flipH="1">
            <a:off x="7010400" y="838200"/>
            <a:ext cx="8382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flipV="1">
            <a:off x="7848600" y="838200"/>
            <a:ext cx="0" cy="381000"/>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7010400" y="1219200"/>
            <a:ext cx="838200" cy="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762000"/>
            <a:ext cx="4267200" cy="3733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4648200" y="762000"/>
            <a:ext cx="4267200" cy="3733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TextBox 11"/>
          <p:cNvSpPr txBox="1"/>
          <p:nvPr/>
        </p:nvSpPr>
        <p:spPr>
          <a:xfrm>
            <a:off x="304800" y="838200"/>
            <a:ext cx="4114800" cy="369332"/>
          </a:xfrm>
          <a:prstGeom prst="rect">
            <a:avLst/>
          </a:prstGeom>
          <a:noFill/>
        </p:spPr>
        <p:txBody>
          <a:bodyPr wrap="square" rtlCol="0">
            <a:spAutoFit/>
          </a:bodyPr>
          <a:lstStyle/>
          <a:p>
            <a:r>
              <a:rPr lang="en-US" b="1" u="sng" dirty="0" smtClean="0">
                <a:latin typeface="+mj-lt"/>
              </a:rPr>
              <a:t>Characteristics of a Serial Killer</a:t>
            </a:r>
            <a:endParaRPr lang="en-US" b="1" u="sng" dirty="0">
              <a:latin typeface="+mj-lt"/>
            </a:endParaRPr>
          </a:p>
        </p:txBody>
      </p:sp>
      <p:sp>
        <p:nvSpPr>
          <p:cNvPr id="13" name="TextBox 12"/>
          <p:cNvSpPr txBox="1"/>
          <p:nvPr/>
        </p:nvSpPr>
        <p:spPr>
          <a:xfrm>
            <a:off x="4724400" y="838200"/>
            <a:ext cx="4114800" cy="369332"/>
          </a:xfrm>
          <a:prstGeom prst="rect">
            <a:avLst/>
          </a:prstGeom>
          <a:noFill/>
        </p:spPr>
        <p:txBody>
          <a:bodyPr wrap="square" rtlCol="0">
            <a:spAutoFit/>
          </a:bodyPr>
          <a:lstStyle/>
          <a:p>
            <a:r>
              <a:rPr lang="en-US" b="1" u="sng" dirty="0" smtClean="0">
                <a:latin typeface="+mj-lt"/>
              </a:rPr>
              <a:t>Characteristics of a Psychopath</a:t>
            </a:r>
            <a:endParaRPr lang="en-US" b="1" u="sng" dirty="0">
              <a:latin typeface="+mj-lt"/>
            </a:endParaRPr>
          </a:p>
        </p:txBody>
      </p:sp>
      <p:sp>
        <p:nvSpPr>
          <p:cNvPr id="16" name="Rectangle 15"/>
          <p:cNvSpPr/>
          <p:nvPr/>
        </p:nvSpPr>
        <p:spPr>
          <a:xfrm>
            <a:off x="228600" y="4648200"/>
            <a:ext cx="8686800" cy="1981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TextBox 18"/>
          <p:cNvSpPr txBox="1"/>
          <p:nvPr/>
        </p:nvSpPr>
        <p:spPr>
          <a:xfrm>
            <a:off x="304800" y="4724400"/>
            <a:ext cx="4038600" cy="381000"/>
          </a:xfrm>
          <a:prstGeom prst="rect">
            <a:avLst/>
          </a:prstGeom>
          <a:noFill/>
        </p:spPr>
        <p:txBody>
          <a:bodyPr wrap="square" rtlCol="0">
            <a:spAutoFit/>
          </a:bodyPr>
          <a:lstStyle/>
          <a:p>
            <a:r>
              <a:rPr lang="en-US" b="1" u="sng" dirty="0" smtClean="0">
                <a:latin typeface="+mj-lt"/>
              </a:rPr>
              <a:t>Characteristics of </a:t>
            </a:r>
            <a:r>
              <a:rPr lang="en-US" b="1" u="sng" dirty="0" err="1" smtClean="0">
                <a:latin typeface="+mj-lt"/>
              </a:rPr>
              <a:t>Starkweather</a:t>
            </a:r>
            <a:endParaRPr lang="en-US"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b="1" dirty="0" smtClean="0"/>
              <a:t>Serial Killer/Psychopath Questions</a:t>
            </a:r>
            <a:br>
              <a:rPr lang="en-US" b="1" dirty="0" smtClean="0"/>
            </a:br>
            <a:r>
              <a:rPr lang="en-US" sz="1600" b="1" dirty="0" smtClean="0"/>
              <a:t>On a new page in your </a:t>
            </a:r>
            <a:r>
              <a:rPr lang="en-US" sz="1600" b="1" dirty="0" err="1" smtClean="0"/>
              <a:t>Starkweather</a:t>
            </a:r>
            <a:r>
              <a:rPr lang="en-US" sz="1600" b="1" dirty="0" smtClean="0"/>
              <a:t> Case Study Project, Label the section as </a:t>
            </a:r>
            <a:br>
              <a:rPr lang="en-US" sz="1600" b="1" dirty="0" smtClean="0"/>
            </a:br>
            <a:r>
              <a:rPr lang="en-US" sz="1600" b="1" dirty="0" smtClean="0"/>
              <a:t>Write down each question in your notebook</a:t>
            </a:r>
            <a:br>
              <a:rPr lang="en-US" sz="1600" b="1" dirty="0" smtClean="0"/>
            </a:br>
            <a:r>
              <a:rPr lang="en-US" sz="1600" b="1" dirty="0" smtClean="0"/>
              <a:t>Answer each question in complete sentences in your own notebook</a:t>
            </a:r>
            <a:endParaRPr lang="en-US" sz="1600" b="1" dirty="0"/>
          </a:p>
        </p:txBody>
      </p:sp>
      <p:sp>
        <p:nvSpPr>
          <p:cNvPr id="3" name="Content Placeholder 2"/>
          <p:cNvSpPr>
            <a:spLocks noGrp="1"/>
          </p:cNvSpPr>
          <p:nvPr>
            <p:ph idx="1"/>
          </p:nvPr>
        </p:nvSpPr>
        <p:spPr>
          <a:xfrm>
            <a:off x="457200" y="1905000"/>
            <a:ext cx="8229600" cy="4669536"/>
          </a:xfrm>
        </p:spPr>
        <p:txBody>
          <a:bodyPr>
            <a:normAutofit fontScale="55000" lnSpcReduction="20000"/>
          </a:bodyPr>
          <a:lstStyle/>
          <a:p>
            <a:pPr marL="624078" indent="-514350">
              <a:buFont typeface="+mj-lt"/>
              <a:buAutoNum type="arabicPeriod"/>
            </a:pPr>
            <a:r>
              <a:rPr lang="en-US" dirty="0" smtClean="0">
                <a:latin typeface="Calibri" pitchFamily="34" charset="0"/>
              </a:rPr>
              <a:t>What characteristics did Charles </a:t>
            </a:r>
            <a:r>
              <a:rPr lang="en-US" dirty="0" err="1" smtClean="0">
                <a:latin typeface="Calibri" pitchFamily="34" charset="0"/>
              </a:rPr>
              <a:t>Starkweather</a:t>
            </a:r>
            <a:r>
              <a:rPr lang="en-US" dirty="0" smtClean="0">
                <a:latin typeface="Calibri" pitchFamily="34" charset="0"/>
              </a:rPr>
              <a:t> have that </a:t>
            </a:r>
            <a:r>
              <a:rPr lang="en-US" u="sng" dirty="0" smtClean="0">
                <a:latin typeface="Calibri" pitchFamily="34" charset="0"/>
              </a:rPr>
              <a:t>could identify </a:t>
            </a:r>
            <a:r>
              <a:rPr lang="en-US" dirty="0" smtClean="0">
                <a:latin typeface="Calibri" pitchFamily="34" charset="0"/>
              </a:rPr>
              <a:t>with characteristics of serial killers and psychopaths?</a:t>
            </a:r>
          </a:p>
          <a:p>
            <a:pPr marL="624078" indent="-514350">
              <a:buFont typeface="+mj-lt"/>
              <a:buAutoNum type="arabicPeriod"/>
            </a:pPr>
            <a:endParaRPr lang="en-US" dirty="0" smtClean="0">
              <a:latin typeface="Calibri" pitchFamily="34" charset="0"/>
            </a:endParaRPr>
          </a:p>
          <a:p>
            <a:pPr marL="624078" indent="-514350">
              <a:buFont typeface="+mj-lt"/>
              <a:buAutoNum type="arabicPeriod"/>
            </a:pPr>
            <a:r>
              <a:rPr lang="en-US" dirty="0" smtClean="0">
                <a:latin typeface="Calibri" pitchFamily="34" charset="0"/>
              </a:rPr>
              <a:t>What characteristics did Charles </a:t>
            </a:r>
            <a:r>
              <a:rPr lang="en-US" dirty="0" err="1" smtClean="0">
                <a:latin typeface="Calibri" pitchFamily="34" charset="0"/>
              </a:rPr>
              <a:t>Starkweather</a:t>
            </a:r>
            <a:r>
              <a:rPr lang="en-US" dirty="0" smtClean="0">
                <a:latin typeface="Calibri" pitchFamily="34" charset="0"/>
              </a:rPr>
              <a:t> have that </a:t>
            </a:r>
            <a:r>
              <a:rPr lang="en-US" u="sng" dirty="0" smtClean="0">
                <a:latin typeface="Calibri" pitchFamily="34" charset="0"/>
              </a:rPr>
              <a:t>do not identify </a:t>
            </a:r>
            <a:r>
              <a:rPr lang="en-US" dirty="0" smtClean="0">
                <a:latin typeface="Calibri" pitchFamily="34" charset="0"/>
              </a:rPr>
              <a:t>with characteristics of serial killers and psychopaths?</a:t>
            </a:r>
          </a:p>
          <a:p>
            <a:pPr marL="624078" indent="-514350">
              <a:buFont typeface="+mj-lt"/>
              <a:buAutoNum type="arabicPeriod"/>
            </a:pPr>
            <a:endParaRPr lang="en-US" dirty="0" smtClean="0">
              <a:latin typeface="Calibri" pitchFamily="34" charset="0"/>
            </a:endParaRPr>
          </a:p>
          <a:p>
            <a:pPr marL="624078" indent="-514350">
              <a:buFont typeface="+mj-lt"/>
              <a:buAutoNum type="arabicPeriod"/>
            </a:pPr>
            <a:r>
              <a:rPr lang="en-US" dirty="0" smtClean="0">
                <a:latin typeface="Calibri" pitchFamily="34" charset="0"/>
              </a:rPr>
              <a:t>Of the characteristics used to explain serial killers and psychopaths, which characteristic(s) did </a:t>
            </a:r>
            <a:r>
              <a:rPr lang="en-US" dirty="0" err="1" smtClean="0">
                <a:latin typeface="Calibri" pitchFamily="34" charset="0"/>
              </a:rPr>
              <a:t>Starkweather</a:t>
            </a:r>
            <a:r>
              <a:rPr lang="en-US" dirty="0" smtClean="0">
                <a:latin typeface="Calibri" pitchFamily="34" charset="0"/>
              </a:rPr>
              <a:t> closely </a:t>
            </a:r>
            <a:r>
              <a:rPr lang="en-US" dirty="0" smtClean="0">
                <a:latin typeface="Calibri" pitchFamily="34" charset="0"/>
              </a:rPr>
              <a:t>align with?  </a:t>
            </a:r>
            <a:r>
              <a:rPr lang="en-US" dirty="0" smtClean="0">
                <a:latin typeface="Calibri" pitchFamily="34" charset="0"/>
              </a:rPr>
              <a:t>Give examples to back your </a:t>
            </a:r>
            <a:r>
              <a:rPr lang="en-US" dirty="0" smtClean="0">
                <a:latin typeface="Calibri" pitchFamily="34" charset="0"/>
              </a:rPr>
              <a:t>answer.</a:t>
            </a:r>
          </a:p>
          <a:p>
            <a:pPr marL="624078" indent="-514350">
              <a:buFont typeface="+mj-lt"/>
              <a:buAutoNum type="arabicPeriod"/>
            </a:pPr>
            <a:endParaRPr lang="en-US" dirty="0" smtClean="0">
              <a:latin typeface="Calibri" pitchFamily="34" charset="0"/>
            </a:endParaRPr>
          </a:p>
          <a:p>
            <a:pPr marL="624078" indent="-514350">
              <a:buFont typeface="+mj-lt"/>
              <a:buAutoNum type="arabicPeriod"/>
            </a:pPr>
            <a:r>
              <a:rPr lang="en-US" dirty="0" smtClean="0">
                <a:latin typeface="Calibri" pitchFamily="34" charset="0"/>
              </a:rPr>
              <a:t>Based </a:t>
            </a:r>
            <a:r>
              <a:rPr lang="en-US" dirty="0" smtClean="0">
                <a:latin typeface="Calibri" pitchFamily="34" charset="0"/>
              </a:rPr>
              <a:t>off of your research, </a:t>
            </a:r>
            <a:r>
              <a:rPr lang="en-US" dirty="0" smtClean="0">
                <a:latin typeface="Calibri" pitchFamily="34" charset="0"/>
              </a:rPr>
              <a:t>which would Charles </a:t>
            </a:r>
            <a:r>
              <a:rPr lang="en-US" dirty="0" err="1" smtClean="0">
                <a:latin typeface="Calibri" pitchFamily="34" charset="0"/>
              </a:rPr>
              <a:t>Starkweather</a:t>
            </a:r>
            <a:r>
              <a:rPr lang="en-US" dirty="0" smtClean="0">
                <a:latin typeface="Calibri" pitchFamily="34" charset="0"/>
              </a:rPr>
              <a:t> be </a:t>
            </a:r>
            <a:r>
              <a:rPr lang="en-US" dirty="0" smtClean="0">
                <a:latin typeface="Calibri" pitchFamily="34" charset="0"/>
              </a:rPr>
              <a:t>classified as, </a:t>
            </a:r>
            <a:r>
              <a:rPr lang="en-US" dirty="0" smtClean="0">
                <a:latin typeface="Calibri" pitchFamily="34" charset="0"/>
              </a:rPr>
              <a:t>a serial killer </a:t>
            </a:r>
            <a:r>
              <a:rPr lang="en-US" dirty="0" smtClean="0">
                <a:latin typeface="Calibri" pitchFamily="34" charset="0"/>
              </a:rPr>
              <a:t>or a psychopath</a:t>
            </a:r>
            <a:r>
              <a:rPr lang="en-US" dirty="0" smtClean="0">
                <a:latin typeface="Calibri" pitchFamily="34" charset="0"/>
              </a:rPr>
              <a:t>? </a:t>
            </a:r>
            <a:r>
              <a:rPr lang="en-US" dirty="0" smtClean="0">
                <a:latin typeface="Calibri" pitchFamily="34" charset="0"/>
              </a:rPr>
              <a:t>Explain your answer.</a:t>
            </a:r>
          </a:p>
          <a:p>
            <a:pPr marL="624078" indent="-514350">
              <a:buFont typeface="+mj-lt"/>
              <a:buAutoNum type="arabicPeriod"/>
            </a:pPr>
            <a:endParaRPr lang="en-US" dirty="0" smtClean="0">
              <a:latin typeface="Calibri" pitchFamily="34" charset="0"/>
            </a:endParaRPr>
          </a:p>
          <a:p>
            <a:pPr marL="624078" indent="-514350">
              <a:buFont typeface="+mj-lt"/>
              <a:buAutoNum type="arabicPeriod"/>
            </a:pPr>
            <a:r>
              <a:rPr lang="en-US" dirty="0" smtClean="0">
                <a:latin typeface="Calibri" pitchFamily="34" charset="0"/>
              </a:rPr>
              <a:t>Is there anything unique to the </a:t>
            </a:r>
            <a:r>
              <a:rPr lang="en-US" dirty="0" err="1" smtClean="0">
                <a:latin typeface="Calibri" pitchFamily="34" charset="0"/>
              </a:rPr>
              <a:t>Starkweather</a:t>
            </a:r>
            <a:r>
              <a:rPr lang="en-US" dirty="0" smtClean="0">
                <a:latin typeface="Calibri" pitchFamily="34" charset="0"/>
              </a:rPr>
              <a:t> case that would not allow him to be truly generalize </a:t>
            </a:r>
            <a:r>
              <a:rPr lang="en-US" dirty="0" smtClean="0">
                <a:latin typeface="Calibri" pitchFamily="34" charset="0"/>
              </a:rPr>
              <a:t>as either a serial killer or a psychopath?  </a:t>
            </a:r>
            <a:endParaRPr lang="en-US" dirty="0" smtClean="0">
              <a:latin typeface="Calibri" pitchFamily="34" charset="0"/>
            </a:endParaRPr>
          </a:p>
          <a:p>
            <a:pPr marL="624078" indent="-514350">
              <a:buFont typeface="+mj-lt"/>
              <a:buAutoNum type="arabicPeriod"/>
            </a:pPr>
            <a:endParaRPr lang="en-US" dirty="0" smtClean="0">
              <a:latin typeface="Calibri" pitchFamily="34" charset="0"/>
            </a:endParaRPr>
          </a:p>
          <a:p>
            <a:pPr marL="624078" indent="-514350">
              <a:buFont typeface="+mj-lt"/>
              <a:buAutoNum type="arabicPeriod"/>
            </a:pPr>
            <a:r>
              <a:rPr lang="en-US" dirty="0" smtClean="0">
                <a:latin typeface="Calibri" pitchFamily="34" charset="0"/>
              </a:rPr>
              <a:t>Do you believe that </a:t>
            </a:r>
            <a:r>
              <a:rPr lang="en-US" dirty="0" err="1" smtClean="0">
                <a:latin typeface="Calibri" pitchFamily="34" charset="0"/>
              </a:rPr>
              <a:t>Starkweather</a:t>
            </a:r>
            <a:r>
              <a:rPr lang="en-US" dirty="0" smtClean="0">
                <a:latin typeface="Calibri" pitchFamily="34" charset="0"/>
              </a:rPr>
              <a:t> was a “natural-born” killer?  Explain why.  If not, explain how you would personally describe him.</a:t>
            </a:r>
          </a:p>
          <a:p>
            <a:pPr marL="624078" indent="-514350">
              <a:buFont typeface="+mj-lt"/>
              <a:buAutoNum type="arabicPeriod"/>
            </a:pPr>
            <a:endParaRPr lang="en-US" dirty="0" smtClean="0">
              <a:latin typeface="Calibri" pitchFamily="34" charset="0"/>
            </a:endParaRPr>
          </a:p>
          <a:p>
            <a:pPr marL="624078" indent="-514350">
              <a:buFont typeface="+mj-lt"/>
              <a:buAutoNum type="arabicPeriod"/>
            </a:pPr>
            <a:r>
              <a:rPr lang="en-US" dirty="0" smtClean="0">
                <a:latin typeface="Calibri" pitchFamily="34" charset="0"/>
              </a:rPr>
              <a:t>Where does </a:t>
            </a:r>
            <a:r>
              <a:rPr lang="en-US" dirty="0" err="1" smtClean="0">
                <a:latin typeface="Calibri" pitchFamily="34" charset="0"/>
              </a:rPr>
              <a:t>Caril</a:t>
            </a:r>
            <a:r>
              <a:rPr lang="en-US" dirty="0" smtClean="0">
                <a:latin typeface="Calibri" pitchFamily="34" charset="0"/>
              </a:rPr>
              <a:t> Fugate fit in to the killing spree?  From </a:t>
            </a:r>
            <a:r>
              <a:rPr lang="en-US" dirty="0" smtClean="0">
                <a:latin typeface="Calibri" pitchFamily="34" charset="0"/>
              </a:rPr>
              <a:t>the information that you have read, </a:t>
            </a:r>
            <a:r>
              <a:rPr lang="en-US" dirty="0" smtClean="0">
                <a:latin typeface="Calibri" pitchFamily="34" charset="0"/>
              </a:rPr>
              <a:t>i</a:t>
            </a:r>
            <a:r>
              <a:rPr lang="en-US" dirty="0" smtClean="0">
                <a:latin typeface="Calibri" pitchFamily="34" charset="0"/>
              </a:rPr>
              <a:t>s she a serial </a:t>
            </a:r>
            <a:r>
              <a:rPr lang="en-US" dirty="0" smtClean="0">
                <a:latin typeface="Calibri" pitchFamily="34" charset="0"/>
              </a:rPr>
              <a:t>killer, psychopath, or a “natural-born “ killer?  Or was she truly just another victim of </a:t>
            </a:r>
            <a:r>
              <a:rPr lang="en-US" dirty="0" err="1" smtClean="0">
                <a:latin typeface="Calibri" pitchFamily="34" charset="0"/>
              </a:rPr>
              <a:t>Starkweather</a:t>
            </a:r>
            <a:r>
              <a:rPr lang="en-US" dirty="0" smtClean="0">
                <a:latin typeface="Calibri" pitchFamily="34" charset="0"/>
              </a:rPr>
              <a:t> as a hostage?  Why or why not?  Explain.</a:t>
            </a:r>
            <a:endParaRPr lang="en-US" dirty="0" smtClean="0">
              <a:latin typeface="Calibri" pitchFamily="34" charset="0"/>
            </a:endParaRPr>
          </a:p>
        </p:txBody>
      </p:sp>
      <p:cxnSp>
        <p:nvCxnSpPr>
          <p:cNvPr id="4" name="Straight Connector 3"/>
          <p:cNvCxnSpPr/>
          <p:nvPr/>
        </p:nvCxnSpPr>
        <p:spPr>
          <a:xfrm>
            <a:off x="7239000" y="1219200"/>
            <a:ext cx="12192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flipV="1">
            <a:off x="8458200" y="914400"/>
            <a:ext cx="0" cy="304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flipH="1">
            <a:off x="7924800" y="914400"/>
            <a:ext cx="5334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TotalTime>
  <Words>843</Words>
  <Application>Microsoft Office PowerPoint</Application>
  <PresentationFormat>On-screen Show (4:3)</PresentationFormat>
  <Paragraphs>80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Starkweather Case Study</vt:lpstr>
      <vt:lpstr>Slide 2</vt:lpstr>
      <vt:lpstr>Starkweather Partner Questions On a new page in your Starkweather Case Study Project, Label the section as  Write down each question in your notebook Answer each question in complete sentences in your own notebook</vt:lpstr>
      <vt:lpstr>Slide 4</vt:lpstr>
      <vt:lpstr>Caril Fugate Partner Questions On a new page in your Starkweather Case Study Project, Label the section as  Write down each question in your notebook Answer each question in complete sentences in your own notebook</vt:lpstr>
      <vt:lpstr>Slide 6</vt:lpstr>
      <vt:lpstr>Serial Killer/Psychopath Questions On a new page in your Starkweather Case Study Project, Label the section as  Write down each question in your notebook Answer each question in complete sentences in your own notebook</vt:lpstr>
    </vt:vector>
  </TitlesOfParts>
  <Company>Omaha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Starkweather Case Study</dc:title>
  <dc:creator>esakxxm702</dc:creator>
  <cp:lastModifiedBy>esakxxm702</cp:lastModifiedBy>
  <cp:revision>45</cp:revision>
  <dcterms:created xsi:type="dcterms:W3CDTF">2012-10-31T14:53:15Z</dcterms:created>
  <dcterms:modified xsi:type="dcterms:W3CDTF">2012-11-16T16:47:39Z</dcterms:modified>
</cp:coreProperties>
</file>