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7" r:id="rId9"/>
    <p:sldId id="270" r:id="rId10"/>
    <p:sldId id="268" r:id="rId11"/>
    <p:sldId id="269" r:id="rId12"/>
    <p:sldId id="263" r:id="rId13"/>
    <p:sldId id="265" r:id="rId14"/>
    <p:sldId id="264" r:id="rId15"/>
    <p:sldId id="271" r:id="rId16"/>
    <p:sldId id="266" r:id="rId17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2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C695-1D2C-4909-94F2-6F7761944E5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C0A-B7B5-4328-A378-8C3614B918D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5916"/>
            <a:ext cx="7772400" cy="1102519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C695-1D2C-4909-94F2-6F7761944E5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C0A-B7B5-4328-A378-8C3614B91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C695-1D2C-4909-94F2-6F7761944E5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C0A-B7B5-4328-A378-8C3614B91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C695-1D2C-4909-94F2-6F7761944E5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C0A-B7B5-4328-A378-8C3614B918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79248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21894"/>
            <a:ext cx="7885113" cy="1021556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96754"/>
            <a:ext cx="7885113" cy="1125140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C695-1D2C-4909-94F2-6F7761944E5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C0A-B7B5-4328-A378-8C3614B91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3733800" cy="30861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200150"/>
            <a:ext cx="3733800" cy="30861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C695-1D2C-4909-94F2-6F7761944E5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C0A-B7B5-4328-A378-8C3614B91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0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00150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C695-1D2C-4909-94F2-6F7761944E5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C0A-B7B5-4328-A378-8C3614B91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C695-1D2C-4909-94F2-6F7761944E5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C0A-B7B5-4328-A378-8C3614B91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C695-1D2C-4909-94F2-6F7761944E5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C0A-B7B5-4328-A378-8C3614B91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085850"/>
            <a:ext cx="46482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1910919"/>
            <a:ext cx="2971800" cy="23753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C695-1D2C-4909-94F2-6F7761944E5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C0A-B7B5-4328-A378-8C3614B91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085850"/>
            <a:ext cx="3419856" cy="260604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10918"/>
            <a:ext cx="2971800" cy="18038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C695-1D2C-4909-94F2-6F7761944E5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6C0A-B7B5-4328-A378-8C3614B91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1"/>
            <a:ext cx="7924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4767263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0B6C695-1D2C-4909-94F2-6F7761944E5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4767263"/>
            <a:ext cx="990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A496C0A-B7B5-4328-A378-8C3614B918D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914650"/>
            <a:ext cx="6400800" cy="131445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THE GOVERNMENT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/>
              <a:t>SECTION 9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964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4038600" cy="30861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Bull </a:t>
            </a:r>
            <a:r>
              <a:rPr lang="en-US" sz="2400" dirty="0" smtClean="0"/>
              <a:t>Market</a:t>
            </a:r>
          </a:p>
          <a:p>
            <a:pPr lvl="1"/>
            <a:r>
              <a:rPr lang="en-US" sz="2000" dirty="0" smtClean="0"/>
              <a:t>Prices </a:t>
            </a:r>
            <a:r>
              <a:rPr lang="en-US" sz="2000" dirty="0"/>
              <a:t>of stock are increasing</a:t>
            </a:r>
          </a:p>
          <a:p>
            <a:pPr lvl="1"/>
            <a:r>
              <a:rPr lang="en-US" sz="2000" dirty="0"/>
              <a:t>Best time to sell stock to make </a:t>
            </a:r>
            <a:r>
              <a:rPr lang="en-US" sz="2000" dirty="0" smtClean="0"/>
              <a:t>profit</a:t>
            </a:r>
          </a:p>
          <a:p>
            <a:r>
              <a:rPr lang="en-US" sz="2400" dirty="0" smtClean="0"/>
              <a:t>Bear Market</a:t>
            </a:r>
          </a:p>
          <a:p>
            <a:pPr lvl="1"/>
            <a:r>
              <a:rPr lang="en-US" sz="2000" dirty="0" smtClean="0"/>
              <a:t>Prices of stock are decreasing</a:t>
            </a:r>
          </a:p>
          <a:p>
            <a:pPr lvl="1"/>
            <a:r>
              <a:rPr lang="en-US" sz="2000" dirty="0" smtClean="0"/>
              <a:t>Best time to buy stock in hopes that the market will rebound soon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3"/>
          <a:stretch/>
        </p:blipFill>
        <p:spPr bwMode="auto">
          <a:xfrm>
            <a:off x="5410201" y="1143000"/>
            <a:ext cx="2694709" cy="145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3" t="14072" r="6818" b="10014"/>
          <a:stretch/>
        </p:blipFill>
        <p:spPr bwMode="auto">
          <a:xfrm>
            <a:off x="5410200" y="2743200"/>
            <a:ext cx="2694709" cy="145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02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booming market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200150"/>
            <a:ext cx="8153400" cy="3086100"/>
          </a:xfrm>
        </p:spPr>
        <p:txBody>
          <a:bodyPr/>
          <a:lstStyle/>
          <a:p>
            <a:r>
              <a:rPr lang="en-US" sz="2400" dirty="0" smtClean="0"/>
              <a:t>Longest and strongest running bull market to date during the 20s</a:t>
            </a:r>
          </a:p>
          <a:p>
            <a:r>
              <a:rPr lang="en-US" sz="2400" dirty="0"/>
              <a:t>No one was afraid of the possible return of a bear market</a:t>
            </a:r>
          </a:p>
          <a:p>
            <a:r>
              <a:rPr lang="en-US" sz="2400" dirty="0" smtClean="0"/>
              <a:t>People sold their stocks as quickly as they had bought them</a:t>
            </a:r>
          </a:p>
          <a:p>
            <a:pPr lvl="1"/>
            <a:r>
              <a:rPr lang="en-US" sz="2000" dirty="0" smtClean="0"/>
              <a:t>Making quick cash virtually overnight</a:t>
            </a:r>
          </a:p>
        </p:txBody>
      </p:sp>
    </p:spTree>
    <p:extLst>
      <p:ext uri="{BB962C8B-B14F-4D97-AF65-F5344CB8AC3E}">
        <p14:creationId xmlns:p14="http://schemas.microsoft.com/office/powerpoint/2010/main" val="16353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MARGIN BUYING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Buying stocks on credit (i.e. borrowed money)</a:t>
            </a:r>
            <a:endParaRPr lang="en-US" dirty="0" smtClean="0"/>
          </a:p>
          <a:p>
            <a:pPr lvl="1"/>
            <a:r>
              <a:rPr lang="en-US" sz="2000" dirty="0" smtClean="0"/>
              <a:t>Very risky</a:t>
            </a:r>
          </a:p>
          <a:p>
            <a:pPr lvl="1"/>
            <a:r>
              <a:rPr lang="en-US" sz="2000" dirty="0" smtClean="0"/>
              <a:t>Would only work during a Bull Market</a:t>
            </a:r>
            <a:endParaRPr lang="en-US" dirty="0" smtClean="0"/>
          </a:p>
          <a:p>
            <a:r>
              <a:rPr lang="en-US" sz="2400" dirty="0" smtClean="0"/>
              <a:t>If the market shifted from Bull to Bear the stocks would become worthless</a:t>
            </a:r>
          </a:p>
          <a:p>
            <a:pPr lvl="1"/>
            <a:r>
              <a:rPr lang="en-US" sz="2200" dirty="0" smtClean="0"/>
              <a:t>Stocks were never bought with actual cash so the stocks had no cash value</a:t>
            </a:r>
          </a:p>
          <a:p>
            <a:endParaRPr lang="en-US" dirty="0"/>
          </a:p>
          <a:p>
            <a:r>
              <a:rPr lang="en-US" sz="2600" dirty="0" smtClean="0"/>
              <a:t>Economists warned of a possible market crash</a:t>
            </a:r>
          </a:p>
          <a:p>
            <a:pPr lvl="1"/>
            <a:r>
              <a:rPr lang="en-US" sz="2200" dirty="0" smtClean="0"/>
              <a:t>Most people did not listen and kept buying</a:t>
            </a:r>
          </a:p>
          <a:p>
            <a:pPr lvl="1"/>
            <a:r>
              <a:rPr lang="en-US" sz="2200" dirty="0" smtClean="0"/>
              <a:t>Smart people sold their stocks and got out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2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8209"/>
            <a:ext cx="7924800" cy="857250"/>
          </a:xfrm>
        </p:spPr>
        <p:txBody>
          <a:bodyPr/>
          <a:lstStyle/>
          <a:p>
            <a:r>
              <a:rPr lang="en-US" b="1" dirty="0" smtClean="0"/>
              <a:t>BLACK THURSDAY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30861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/>
              <a:t>October 24, 1929 </a:t>
            </a:r>
            <a:endParaRPr lang="en-US" sz="2400" dirty="0" smtClean="0"/>
          </a:p>
          <a:p>
            <a:pPr lvl="1">
              <a:defRPr/>
            </a:pPr>
            <a:r>
              <a:rPr lang="en-US" sz="2000" dirty="0" smtClean="0"/>
              <a:t>Market takes a downward turn</a:t>
            </a:r>
          </a:p>
          <a:p>
            <a:pPr lvl="2">
              <a:defRPr/>
            </a:pPr>
            <a:r>
              <a:rPr lang="en-US" dirty="0" smtClean="0"/>
              <a:t>Nervous </a:t>
            </a:r>
            <a:r>
              <a:rPr lang="en-US" dirty="0"/>
              <a:t>investors begin to sell </a:t>
            </a:r>
            <a:r>
              <a:rPr lang="en-US" dirty="0" smtClean="0"/>
              <a:t>their stocks </a:t>
            </a:r>
          </a:p>
          <a:p>
            <a:pPr lvl="2">
              <a:defRPr/>
            </a:pPr>
            <a:r>
              <a:rPr lang="en-US" dirty="0"/>
              <a:t>I</a:t>
            </a:r>
            <a:r>
              <a:rPr lang="en-US" dirty="0" smtClean="0"/>
              <a:t>nterest </a:t>
            </a:r>
            <a:r>
              <a:rPr lang="en-US" dirty="0"/>
              <a:t>rates </a:t>
            </a:r>
            <a:r>
              <a:rPr lang="en-US" dirty="0" smtClean="0"/>
              <a:t>rose on credit </a:t>
            </a:r>
          </a:p>
          <a:p>
            <a:pPr lvl="1">
              <a:defRPr/>
            </a:pPr>
            <a:r>
              <a:rPr lang="en-US" sz="2000" dirty="0" smtClean="0"/>
              <a:t>The </a:t>
            </a:r>
            <a:r>
              <a:rPr lang="en-US" sz="2000" dirty="0"/>
              <a:t>high volume of stocks </a:t>
            </a:r>
            <a:r>
              <a:rPr lang="en-US" sz="2000" dirty="0" smtClean="0"/>
              <a:t>being sold made </a:t>
            </a:r>
            <a:r>
              <a:rPr lang="en-US" sz="2000" dirty="0"/>
              <a:t>others lose confidence in the market </a:t>
            </a:r>
            <a:r>
              <a:rPr lang="en-US" sz="2000" dirty="0" smtClean="0"/>
              <a:t>and began to sell as well</a:t>
            </a:r>
            <a:endParaRPr lang="en-US" sz="1800" dirty="0"/>
          </a:p>
          <a:p>
            <a:pPr lvl="2">
              <a:defRPr/>
            </a:pPr>
            <a:r>
              <a:rPr lang="en-US" dirty="0" smtClean="0"/>
              <a:t>Stock prices </a:t>
            </a:r>
            <a:r>
              <a:rPr lang="en-US" dirty="0"/>
              <a:t>fell hard and </a:t>
            </a:r>
            <a:r>
              <a:rPr lang="en-US" dirty="0" smtClean="0"/>
              <a:t>fast  </a:t>
            </a:r>
          </a:p>
          <a:p>
            <a:pPr lvl="2">
              <a:defRPr/>
            </a:pPr>
            <a:r>
              <a:rPr lang="en-US" dirty="0" smtClean="0"/>
              <a:t>Everyone </a:t>
            </a:r>
            <a:r>
              <a:rPr lang="en-US" dirty="0"/>
              <a:t>began to </a:t>
            </a:r>
            <a:r>
              <a:rPr lang="en-US" dirty="0" smtClean="0"/>
              <a:t>get rid of their </a:t>
            </a:r>
            <a:r>
              <a:rPr lang="en-US" dirty="0"/>
              <a:t>stocks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5750"/>
            <a:ext cx="3429000" cy="167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3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BLACK TUESDAY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95800" y="1200150"/>
            <a:ext cx="4038600" cy="30861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400" dirty="0" smtClean="0"/>
              <a:t>Wealthy </a:t>
            </a:r>
            <a:r>
              <a:rPr lang="en-US" sz="2400" dirty="0"/>
              <a:t>investors begin to buy </a:t>
            </a:r>
            <a:r>
              <a:rPr lang="en-US" sz="2400" dirty="0" smtClean="0"/>
              <a:t>stocks at low prices hoping that the market would recover</a:t>
            </a:r>
            <a:endParaRPr lang="en-US" sz="1800" dirty="0"/>
          </a:p>
          <a:p>
            <a:pPr lvl="1">
              <a:defRPr/>
            </a:pPr>
            <a:r>
              <a:rPr lang="en-US" sz="2000" dirty="0"/>
              <a:t>When </a:t>
            </a:r>
            <a:r>
              <a:rPr lang="en-US" sz="2000" dirty="0" smtClean="0"/>
              <a:t>the market didn’t recover, </a:t>
            </a:r>
            <a:r>
              <a:rPr lang="en-US" sz="2000" dirty="0"/>
              <a:t>they </a:t>
            </a:r>
            <a:r>
              <a:rPr lang="en-US" sz="2000" dirty="0" smtClean="0"/>
              <a:t>sold their </a:t>
            </a:r>
            <a:r>
              <a:rPr lang="en-US" sz="2000" dirty="0"/>
              <a:t>stocks</a:t>
            </a:r>
          </a:p>
          <a:p>
            <a:pPr>
              <a:defRPr/>
            </a:pPr>
            <a:r>
              <a:rPr lang="en-US" sz="2400" dirty="0" smtClean="0"/>
              <a:t>October 29, 1929</a:t>
            </a:r>
          </a:p>
          <a:p>
            <a:pPr lvl="1">
              <a:defRPr/>
            </a:pPr>
            <a:r>
              <a:rPr lang="en-US" sz="2000" dirty="0" smtClean="0"/>
              <a:t>Stock prices </a:t>
            </a:r>
            <a:r>
              <a:rPr lang="en-US" sz="2000" dirty="0"/>
              <a:t>fell </a:t>
            </a:r>
            <a:r>
              <a:rPr lang="en-US" sz="2000" dirty="0" smtClean="0"/>
              <a:t>even lower than on Black Thursday </a:t>
            </a:r>
          </a:p>
          <a:p>
            <a:pPr lvl="1">
              <a:defRPr/>
            </a:pPr>
            <a:r>
              <a:rPr lang="en-US" sz="2000" dirty="0" smtClean="0"/>
              <a:t>The stock market crashes giving way to the Great Depression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143000"/>
            <a:ext cx="3608387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6" y="3028951"/>
            <a:ext cx="3560763" cy="190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42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620000" cy="471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59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RUN ON THE BANKS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4572000" cy="308610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Starts in the 1930s when people realized that the stock market and economy was not rebounding</a:t>
            </a:r>
          </a:p>
          <a:p>
            <a:r>
              <a:rPr lang="en-US" sz="2400" dirty="0"/>
              <a:t>In response, the banks started to increase interest rates and not give loans</a:t>
            </a:r>
            <a:r>
              <a:rPr lang="en-US" sz="2400" dirty="0" smtClean="0"/>
              <a:t>.</a:t>
            </a:r>
          </a:p>
          <a:p>
            <a:pPr lvl="1"/>
            <a:r>
              <a:rPr lang="en-US" sz="1900" dirty="0" smtClean="0"/>
              <a:t>Housing foreclosures began</a:t>
            </a:r>
            <a:endParaRPr lang="en-US" sz="1900" dirty="0"/>
          </a:p>
          <a:p>
            <a:r>
              <a:rPr lang="en-US" sz="2400" dirty="0" smtClean="0"/>
              <a:t>People began to withdraw all of their money from the banks causing wide-spread panic</a:t>
            </a:r>
          </a:p>
          <a:p>
            <a:r>
              <a:rPr lang="en-US" sz="2400" dirty="0" smtClean="0"/>
              <a:t>Ultimately the banking system would crash resulting in many banks closing their doors.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43050"/>
            <a:ext cx="3657600" cy="183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1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Republicans in office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7924800" cy="3200400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/>
              <a:t>Three different republicans held the office of U.S. president</a:t>
            </a:r>
          </a:p>
          <a:p>
            <a:pPr lvl="1"/>
            <a:r>
              <a:rPr lang="en-US" sz="2000" dirty="0"/>
              <a:t>Warren G. Harding</a:t>
            </a:r>
          </a:p>
          <a:p>
            <a:pPr lvl="1"/>
            <a:r>
              <a:rPr lang="en-US" sz="2000" dirty="0"/>
              <a:t>Calvin Coolidge</a:t>
            </a:r>
          </a:p>
          <a:p>
            <a:pPr lvl="1"/>
            <a:r>
              <a:rPr lang="en-US" sz="2000" dirty="0"/>
              <a:t>Herbert Hoover</a:t>
            </a:r>
          </a:p>
          <a:p>
            <a:r>
              <a:rPr lang="en-US" sz="2600" dirty="0" smtClean="0"/>
              <a:t>All upheld what is considered to be the creation of modern-day republican  ideals</a:t>
            </a:r>
          </a:p>
          <a:p>
            <a:pPr lvl="1"/>
            <a:r>
              <a:rPr lang="en-US" sz="2000" dirty="0"/>
              <a:t>Small national government</a:t>
            </a:r>
          </a:p>
          <a:p>
            <a:pPr lvl="1"/>
            <a:r>
              <a:rPr lang="en-US" sz="2000" dirty="0"/>
              <a:t>Pro business</a:t>
            </a:r>
          </a:p>
          <a:p>
            <a:pPr lvl="1"/>
            <a:r>
              <a:rPr lang="en-US" sz="2000" dirty="0" smtClean="0"/>
              <a:t>Little to No government intervention in economic policies</a:t>
            </a:r>
          </a:p>
          <a:p>
            <a:pPr lvl="1"/>
            <a:r>
              <a:rPr lang="en-US" sz="2000" dirty="0" smtClean="0"/>
              <a:t>Cautious Spending</a:t>
            </a:r>
          </a:p>
          <a:p>
            <a:pPr lvl="1"/>
            <a:r>
              <a:rPr lang="en-US" sz="2000" dirty="0" smtClean="0"/>
              <a:t>Little to No  involvement in the lives of citizens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775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Warren g. </a:t>
            </a:r>
            <a:r>
              <a:rPr lang="en-US" b="1" dirty="0" err="1" smtClean="0"/>
              <a:t>harding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4371198" cy="30861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2400" dirty="0" smtClean="0"/>
              <a:t>Wins 1920 </a:t>
            </a:r>
            <a:r>
              <a:rPr lang="en-US" altLang="en-US" sz="2400" dirty="0"/>
              <a:t>Election</a:t>
            </a:r>
          </a:p>
          <a:p>
            <a:pPr lvl="1"/>
            <a:r>
              <a:rPr lang="en-US" altLang="en-US" sz="2400" dirty="0"/>
              <a:t>Republican</a:t>
            </a:r>
          </a:p>
          <a:p>
            <a:pPr lvl="1"/>
            <a:r>
              <a:rPr lang="en-US" altLang="en-US" sz="2400" dirty="0"/>
              <a:t>Outgoing personality</a:t>
            </a:r>
          </a:p>
          <a:p>
            <a:r>
              <a:rPr lang="en-US" altLang="en-US" sz="2400" dirty="0"/>
              <a:t>Pro-Business Policy</a:t>
            </a:r>
          </a:p>
          <a:p>
            <a:pPr lvl="1"/>
            <a:r>
              <a:rPr lang="en-US" altLang="en-US" sz="2400" dirty="0"/>
              <a:t>Less government in </a:t>
            </a:r>
            <a:r>
              <a:rPr lang="en-US" altLang="en-US" sz="2400" dirty="0" smtClean="0"/>
              <a:t>business </a:t>
            </a:r>
            <a:r>
              <a:rPr lang="en-US" altLang="en-US" sz="2400" dirty="0"/>
              <a:t>and more </a:t>
            </a:r>
            <a:r>
              <a:rPr lang="en-US" altLang="en-US" sz="2400" dirty="0" smtClean="0"/>
              <a:t>business </a:t>
            </a:r>
            <a:r>
              <a:rPr lang="en-US" altLang="en-US" sz="2400" dirty="0"/>
              <a:t>in </a:t>
            </a:r>
            <a:r>
              <a:rPr lang="en-US" altLang="en-US" sz="2400" dirty="0" smtClean="0"/>
              <a:t>government</a:t>
            </a:r>
            <a:endParaRPr lang="en-US" altLang="en-US" sz="2400" dirty="0"/>
          </a:p>
          <a:p>
            <a:r>
              <a:rPr lang="en-US" altLang="en-US" sz="2400" dirty="0"/>
              <a:t>Known for the </a:t>
            </a:r>
            <a:r>
              <a:rPr lang="en-US" altLang="en-US" sz="2400" dirty="0" smtClean="0"/>
              <a:t>multiple scandals that </a:t>
            </a:r>
            <a:r>
              <a:rPr lang="en-US" altLang="en-US" sz="2400" dirty="0"/>
              <a:t>took </a:t>
            </a:r>
            <a:r>
              <a:rPr lang="en-US" altLang="en-US" sz="2400" dirty="0" smtClean="0"/>
              <a:t>place</a:t>
            </a:r>
          </a:p>
          <a:p>
            <a:r>
              <a:rPr lang="en-US" altLang="en-US" sz="2400" dirty="0" smtClean="0"/>
              <a:t>Dies in office</a:t>
            </a:r>
            <a:endParaRPr lang="en-US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085851"/>
            <a:ext cx="3274515" cy="311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Teapot dome scandal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7924800" cy="3257550"/>
          </a:xfrm>
        </p:spPr>
        <p:txBody>
          <a:bodyPr>
            <a:noAutofit/>
          </a:bodyPr>
          <a:lstStyle/>
          <a:p>
            <a:r>
              <a:rPr lang="en-US" altLang="en-US" sz="2000" dirty="0"/>
              <a:t>Harding Administration</a:t>
            </a:r>
          </a:p>
          <a:p>
            <a:r>
              <a:rPr lang="en-US" altLang="en-US" sz="2000" dirty="0"/>
              <a:t>Albert Fall – Secretary of the Interior</a:t>
            </a:r>
          </a:p>
          <a:p>
            <a:pPr lvl="1"/>
            <a:r>
              <a:rPr lang="en-US" altLang="en-US" sz="1800" dirty="0"/>
              <a:t>Gained control of the Naval oil reserves</a:t>
            </a:r>
          </a:p>
          <a:p>
            <a:pPr lvl="1"/>
            <a:r>
              <a:rPr lang="en-US" altLang="en-US" sz="1800" dirty="0"/>
              <a:t>Granted private leases</a:t>
            </a:r>
          </a:p>
          <a:p>
            <a:pPr lvl="1"/>
            <a:r>
              <a:rPr lang="en-US" altLang="en-US" sz="1800" dirty="0"/>
              <a:t>Received bribes</a:t>
            </a:r>
          </a:p>
          <a:p>
            <a:pPr lvl="2"/>
            <a:r>
              <a:rPr lang="en-US" altLang="en-US" sz="1600" dirty="0"/>
              <a:t>personal loans</a:t>
            </a:r>
          </a:p>
          <a:p>
            <a:pPr lvl="2"/>
            <a:r>
              <a:rPr lang="en-US" altLang="en-US" sz="1600" dirty="0"/>
              <a:t>cash</a:t>
            </a:r>
          </a:p>
          <a:p>
            <a:pPr lvl="2"/>
            <a:r>
              <a:rPr lang="en-US" altLang="en-US" sz="1600" dirty="0"/>
              <a:t>cattle</a:t>
            </a:r>
          </a:p>
          <a:p>
            <a:pPr lvl="1"/>
            <a:r>
              <a:rPr lang="en-US" altLang="en-US" sz="1800" dirty="0"/>
              <a:t>Went to </a:t>
            </a:r>
            <a:r>
              <a:rPr lang="en-US" altLang="en-US" sz="1800" dirty="0" smtClean="0"/>
              <a:t>jail</a:t>
            </a:r>
            <a:endParaRPr lang="en-US" altLang="en-US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1450"/>
            <a:ext cx="3425825" cy="230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61" y="2343150"/>
            <a:ext cx="2574901" cy="24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79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Calvin </a:t>
            </a:r>
            <a:r>
              <a:rPr lang="en-US" b="1" dirty="0" err="1" smtClean="0"/>
              <a:t>coolidge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4551238" cy="32575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1924 Election-Republican candidate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Took office after </a:t>
            </a:r>
            <a:r>
              <a:rPr lang="en-US" altLang="en-US" sz="2000" dirty="0" smtClean="0"/>
              <a:t>Harding’s </a:t>
            </a:r>
            <a:r>
              <a:rPr lang="en-US" altLang="en-US" sz="2000" dirty="0"/>
              <a:t>death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“Silent Cal”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Harding’s Policy = </a:t>
            </a:r>
            <a:r>
              <a:rPr lang="en-US" altLang="en-US" sz="2000" dirty="0"/>
              <a:t>Pro-Business Position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000" dirty="0" smtClean="0"/>
              <a:t>Cautious </a:t>
            </a:r>
            <a:r>
              <a:rPr lang="en-US" altLang="en-US" sz="2000" dirty="0"/>
              <a:t>spending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000" dirty="0" smtClean="0"/>
              <a:t>Support </a:t>
            </a:r>
            <a:r>
              <a:rPr lang="en-US" altLang="en-US" sz="2000" dirty="0"/>
              <a:t>laws that </a:t>
            </a:r>
            <a:r>
              <a:rPr lang="en-US" altLang="en-US" sz="2000" dirty="0" smtClean="0"/>
              <a:t>help </a:t>
            </a:r>
            <a:r>
              <a:rPr lang="en-US" altLang="en-US" sz="2000" dirty="0"/>
              <a:t>“big business”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Anti-farmers and workers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Supporting them would only hurt the economy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Decided not to run in the 1928 </a:t>
            </a:r>
            <a:r>
              <a:rPr lang="en-US" altLang="en-US" sz="2000" dirty="0"/>
              <a:t>Election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Believed </a:t>
            </a:r>
            <a:r>
              <a:rPr lang="en-US" altLang="en-US" sz="2000" dirty="0"/>
              <a:t>that being president </a:t>
            </a:r>
            <a:r>
              <a:rPr lang="en-US" altLang="en-US" sz="2000" dirty="0" smtClean="0"/>
              <a:t> was </a:t>
            </a:r>
            <a:r>
              <a:rPr lang="en-US" altLang="en-US" sz="2000" dirty="0"/>
              <a:t>too much work</a:t>
            </a:r>
            <a:r>
              <a:rPr lang="en-US" altLang="en-US" sz="2000" dirty="0" smtClean="0"/>
              <a:t>.</a:t>
            </a:r>
            <a:endParaRPr lang="en-US" alt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11827"/>
            <a:ext cx="3116908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3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Herbert hoover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4648200" cy="3086100"/>
          </a:xfrm>
        </p:spPr>
        <p:txBody>
          <a:bodyPr>
            <a:noAutofit/>
          </a:bodyPr>
          <a:lstStyle/>
          <a:p>
            <a:r>
              <a:rPr lang="en-US" altLang="en-US" sz="1800" dirty="0" smtClean="0"/>
              <a:t>Wins 1928 </a:t>
            </a:r>
            <a:r>
              <a:rPr lang="en-US" altLang="en-US" sz="1800" dirty="0"/>
              <a:t>Election</a:t>
            </a:r>
          </a:p>
          <a:p>
            <a:pPr lvl="1"/>
            <a:r>
              <a:rPr lang="en-US" altLang="en-US" sz="1600" dirty="0"/>
              <a:t>Republican</a:t>
            </a:r>
          </a:p>
          <a:p>
            <a:pPr lvl="1"/>
            <a:r>
              <a:rPr lang="en-US" altLang="en-US" sz="1600" dirty="0"/>
              <a:t>Well-liked</a:t>
            </a:r>
            <a:endParaRPr lang="en-US" altLang="en-US" sz="1800" dirty="0"/>
          </a:p>
          <a:p>
            <a:r>
              <a:rPr lang="en-US" altLang="en-US" sz="1800" dirty="0" smtClean="0"/>
              <a:t>October 1929</a:t>
            </a:r>
            <a:endParaRPr lang="en-US" altLang="en-US" sz="1800" dirty="0"/>
          </a:p>
          <a:p>
            <a:pPr lvl="1"/>
            <a:r>
              <a:rPr lang="en-US" altLang="en-US" sz="1600" dirty="0"/>
              <a:t>Stock Market Crash</a:t>
            </a:r>
          </a:p>
          <a:p>
            <a:pPr lvl="1"/>
            <a:r>
              <a:rPr lang="en-US" altLang="en-US" sz="1600" dirty="0"/>
              <a:t>Great </a:t>
            </a:r>
            <a:r>
              <a:rPr lang="en-US" altLang="en-US" sz="1600" dirty="0" smtClean="0"/>
              <a:t>Depression Begins</a:t>
            </a:r>
            <a:endParaRPr lang="en-US" altLang="en-US" sz="1600" dirty="0"/>
          </a:p>
          <a:p>
            <a:r>
              <a:rPr lang="en-US" altLang="en-US" sz="1800" dirty="0"/>
              <a:t>1933</a:t>
            </a:r>
            <a:endParaRPr lang="en-US" altLang="en-US" sz="2000" dirty="0"/>
          </a:p>
          <a:p>
            <a:pPr lvl="1"/>
            <a:r>
              <a:rPr lang="en-US" altLang="en-US" sz="1600" dirty="0"/>
              <a:t>Dust </a:t>
            </a:r>
            <a:r>
              <a:rPr lang="en-US" altLang="en-US" sz="1600" dirty="0" smtClean="0"/>
              <a:t>Bowl hits the Mid-west</a:t>
            </a:r>
            <a:endParaRPr lang="en-US" altLang="en-US" sz="1600" dirty="0"/>
          </a:p>
          <a:p>
            <a:r>
              <a:rPr lang="en-US" altLang="en-US" sz="1800" dirty="0" smtClean="0"/>
              <a:t>Was blamed for the problems that Americans were facing – a scapegoat </a:t>
            </a:r>
            <a:endParaRPr lang="en-US" alt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085850"/>
            <a:ext cx="2999509" cy="315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9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THE STOCKMARKET CRASHES</a:t>
            </a:r>
            <a:endParaRPr lang="en-US" sz="2400" b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/>
              <a:t>Section 10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46930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Playing the stock market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86200" y="1200150"/>
            <a:ext cx="4648200" cy="3086100"/>
          </a:xfrm>
        </p:spPr>
        <p:txBody>
          <a:bodyPr>
            <a:noAutofit/>
          </a:bodyPr>
          <a:lstStyle/>
          <a:p>
            <a:r>
              <a:rPr lang="en-US" sz="2000" dirty="0" smtClean="0"/>
              <a:t>Quick way to make and lose money</a:t>
            </a:r>
          </a:p>
          <a:p>
            <a:pPr lvl="1"/>
            <a:r>
              <a:rPr lang="en-US" sz="1800" dirty="0" smtClean="0"/>
              <a:t>Just like gambling or playing a game of chance: you never really know how long your luck will last</a:t>
            </a:r>
          </a:p>
          <a:p>
            <a:r>
              <a:rPr lang="en-US" sz="2000" dirty="0" smtClean="0"/>
              <a:t>The stock market is linked to the economy  and reacts  just like a rollercoaster</a:t>
            </a:r>
          </a:p>
          <a:p>
            <a:pPr lvl="1"/>
            <a:r>
              <a:rPr lang="en-US" sz="1800" dirty="0" smtClean="0"/>
              <a:t>Up = strong economy &amp; strong market prices</a:t>
            </a:r>
          </a:p>
          <a:p>
            <a:pPr lvl="1"/>
            <a:r>
              <a:rPr lang="en-US" sz="1800" dirty="0" smtClean="0"/>
              <a:t>Down = weak economy (recession or depression) &amp; low market prices</a:t>
            </a:r>
          </a:p>
        </p:txBody>
      </p:sp>
      <p:pic>
        <p:nvPicPr>
          <p:cNvPr id="4" name="Picture 8" descr="Bull-Market-Print-C10123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2" t="9091" r="12825" b="15152"/>
          <a:stretch/>
        </p:blipFill>
        <p:spPr bwMode="auto">
          <a:xfrm>
            <a:off x="457200" y="1257300"/>
            <a:ext cx="3229606" cy="299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55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450"/>
            <a:ext cx="8534400" cy="479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0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962</TotalTime>
  <Words>606</Words>
  <Application>Microsoft Office PowerPoint</Application>
  <PresentationFormat>On-screen Show (16:9)</PresentationFormat>
  <Paragraphs>101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Horizon</vt:lpstr>
      <vt:lpstr>SECTION 9</vt:lpstr>
      <vt:lpstr>Republicans in office</vt:lpstr>
      <vt:lpstr>Warren g. harding</vt:lpstr>
      <vt:lpstr>Teapot dome scandal </vt:lpstr>
      <vt:lpstr>Calvin coolidge</vt:lpstr>
      <vt:lpstr>Herbert hoover</vt:lpstr>
      <vt:lpstr>Section 10</vt:lpstr>
      <vt:lpstr>Playing the stock market</vt:lpstr>
      <vt:lpstr>PowerPoint Presentation</vt:lpstr>
      <vt:lpstr>PowerPoint Presentation</vt:lpstr>
      <vt:lpstr>A booming market</vt:lpstr>
      <vt:lpstr>MARGIN BUYING</vt:lpstr>
      <vt:lpstr>BLACK THURSDAY</vt:lpstr>
      <vt:lpstr>BLACK TUESDAY</vt:lpstr>
      <vt:lpstr>PowerPoint Presentation</vt:lpstr>
      <vt:lpstr>RUN ON THE BANKS</vt:lpstr>
    </vt:vector>
  </TitlesOfParts>
  <Company>Omaha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9</dc:title>
  <dc:creator>data: esakxxm702</dc:creator>
  <cp:lastModifiedBy>data: esakxxm702</cp:lastModifiedBy>
  <cp:revision>25</cp:revision>
  <cp:lastPrinted>2014-11-19T13:48:53Z</cp:lastPrinted>
  <dcterms:created xsi:type="dcterms:W3CDTF">2014-11-06T20:53:23Z</dcterms:created>
  <dcterms:modified xsi:type="dcterms:W3CDTF">2014-11-19T15:44:06Z</dcterms:modified>
</cp:coreProperties>
</file>