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70" r:id="rId8"/>
    <p:sldId id="271" r:id="rId9"/>
    <p:sldId id="273" r:id="rId10"/>
    <p:sldId id="260" r:id="rId11"/>
    <p:sldId id="261" r:id="rId12"/>
    <p:sldId id="262" r:id="rId13"/>
    <p:sldId id="265" r:id="rId14"/>
    <p:sldId id="263" r:id="rId15"/>
    <p:sldId id="264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6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08922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08922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08922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5A019F2C-C81A-45D9-B677-6EEE6B11C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1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3"/>
            <a:ext cx="6637468" cy="1021557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7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2"/>
            <a:ext cx="3505200" cy="467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3" y="451412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6"/>
            <a:ext cx="3090440" cy="38630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2"/>
            <a:ext cx="3505200" cy="467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451412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520347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2"/>
            <a:ext cx="3505200" cy="467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85449A-0DF3-4AF9-BE92-A0C895171101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0AD20E-1C62-4951-811C-04922F8905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indagrave.com/cgi-bin/fg.cgi?page=pv&amp;GRid=6941080&amp;PIpi=35318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SECTION 7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IMPORTANT COURT TRIALS</a:t>
            </a:r>
          </a:p>
        </p:txBody>
      </p:sp>
    </p:spTree>
    <p:extLst>
      <p:ext uri="{BB962C8B-B14F-4D97-AF65-F5344CB8AC3E}">
        <p14:creationId xmlns:p14="http://schemas.microsoft.com/office/powerpoint/2010/main" val="21846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SECTION 8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PROHIBITION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37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EVILS OF ALCOHOL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1742739"/>
            <a:ext cx="4539647" cy="2181155"/>
          </a:xfrm>
        </p:spPr>
        <p:txBody>
          <a:bodyPr>
            <a:normAutofit fontScale="92500"/>
          </a:bodyPr>
          <a:lstStyle/>
          <a:p>
            <a:r>
              <a:rPr lang="en-US" dirty="0"/>
              <a:t>Progressive reformers </a:t>
            </a:r>
            <a:r>
              <a:rPr lang="en-US" dirty="0" smtClean="0"/>
              <a:t>blamed alcohol </a:t>
            </a:r>
            <a:r>
              <a:rPr lang="en-US" dirty="0"/>
              <a:t>as the reason </a:t>
            </a:r>
            <a:r>
              <a:rPr lang="en-US" dirty="0" smtClean="0"/>
              <a:t>for: </a:t>
            </a:r>
          </a:p>
          <a:p>
            <a:pPr lvl="1"/>
            <a:r>
              <a:rPr lang="en-US" dirty="0"/>
              <a:t>Family violence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Crime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35" y="2876550"/>
            <a:ext cx="2010805" cy="193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88558"/>
            <a:ext cx="2904284" cy="32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1742739"/>
            <a:ext cx="6777317" cy="16446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Passed January 1919</a:t>
            </a:r>
          </a:p>
          <a:p>
            <a:r>
              <a:rPr lang="en-US" dirty="0" smtClean="0"/>
              <a:t>Prohibition made alcohol illegal in the United States</a:t>
            </a:r>
          </a:p>
          <a:p>
            <a:pPr lvl="1"/>
            <a:r>
              <a:rPr lang="en-US" dirty="0" smtClean="0"/>
              <a:t>Americans could no longer make, sell, buy, or drink alcohol</a:t>
            </a:r>
          </a:p>
          <a:p>
            <a:r>
              <a:rPr lang="en-US" dirty="0" smtClean="0"/>
              <a:t>Known legally as the Volstead Act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6624" r="14607" b="8572"/>
          <a:stretch/>
        </p:blipFill>
        <p:spPr bwMode="auto">
          <a:xfrm>
            <a:off x="6047510" y="576695"/>
            <a:ext cx="2479964" cy="135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5839" r="5062" b="9301"/>
          <a:stretch/>
        </p:blipFill>
        <p:spPr bwMode="auto">
          <a:xfrm>
            <a:off x="609600" y="3387437"/>
            <a:ext cx="2431474" cy="14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4193"/>
            <a:ext cx="2389910" cy="139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12" y="2914650"/>
            <a:ext cx="1890262" cy="188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79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PEOPLE’S REACTION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1742741"/>
            <a:ext cx="6777317" cy="24292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The Volstead Act was not popular </a:t>
            </a:r>
            <a:r>
              <a:rPr lang="en-US" altLang="en-US" dirty="0"/>
              <a:t>and </a:t>
            </a:r>
            <a:r>
              <a:rPr lang="en-US" altLang="en-US" dirty="0" smtClean="0"/>
              <a:t>was widely ignored</a:t>
            </a:r>
          </a:p>
          <a:p>
            <a:r>
              <a:rPr lang="en-US" altLang="en-US" dirty="0"/>
              <a:t>Many Americans broke </a:t>
            </a:r>
            <a:r>
              <a:rPr lang="en-US" altLang="en-US" dirty="0" smtClean="0"/>
              <a:t>the law by… </a:t>
            </a:r>
          </a:p>
          <a:p>
            <a:pPr lvl="1"/>
            <a:r>
              <a:rPr lang="en-US" altLang="en-US" dirty="0" smtClean="0"/>
              <a:t>Made their </a:t>
            </a:r>
            <a:r>
              <a:rPr lang="en-US" altLang="en-US" dirty="0"/>
              <a:t>own alcohol at home </a:t>
            </a:r>
          </a:p>
          <a:p>
            <a:pPr lvl="2"/>
            <a:r>
              <a:rPr lang="en-US" altLang="en-US" dirty="0"/>
              <a:t>“Bathtub Gin"</a:t>
            </a:r>
          </a:p>
          <a:p>
            <a:pPr marL="342900" lvl="1"/>
            <a:r>
              <a:rPr lang="en-US" altLang="en-US" dirty="0" smtClean="0"/>
              <a:t>Went to </a:t>
            </a:r>
            <a:r>
              <a:rPr lang="en-US" altLang="en-US" dirty="0"/>
              <a:t>u</a:t>
            </a:r>
            <a:r>
              <a:rPr lang="en-US" altLang="en-US" dirty="0" smtClean="0"/>
              <a:t>nderground clubs </a:t>
            </a:r>
            <a:r>
              <a:rPr lang="en-US" altLang="en-US" dirty="0"/>
              <a:t>that sold </a:t>
            </a:r>
            <a:r>
              <a:rPr lang="en-US" altLang="en-US" dirty="0" smtClean="0"/>
              <a:t>alcohol</a:t>
            </a:r>
          </a:p>
          <a:p>
            <a:pPr marL="617220" lvl="2"/>
            <a:r>
              <a:rPr lang="en-US" altLang="en-US" dirty="0" smtClean="0"/>
              <a:t>Known as  </a:t>
            </a:r>
            <a:r>
              <a:rPr lang="en-US" altLang="en-US" dirty="0"/>
              <a:t>“Speakeasies” </a:t>
            </a:r>
            <a:endParaRPr lang="en-US" altLang="en-US" dirty="0" smtClean="0"/>
          </a:p>
          <a:p>
            <a:pPr marL="617220" lvl="2"/>
            <a:r>
              <a:rPr lang="en-US" altLang="en-US" dirty="0" smtClean="0"/>
              <a:t>Password needed to get in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2" y="3638551"/>
            <a:ext cx="3557108" cy="10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5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RISE OF ORGANIZED CRIME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Bootlegging </a:t>
            </a:r>
            <a:r>
              <a:rPr lang="en-US" altLang="en-US" dirty="0" smtClean="0"/>
              <a:t>- </a:t>
            </a:r>
            <a:r>
              <a:rPr lang="en-US" dirty="0"/>
              <a:t>the illegal business of transporting (smuggling) alcohol</a:t>
            </a:r>
            <a:endParaRPr lang="en-US" altLang="en-US" dirty="0" smtClean="0"/>
          </a:p>
          <a:p>
            <a:pPr lvl="1"/>
            <a:r>
              <a:rPr lang="en-US" dirty="0"/>
              <a:t>Would primarily smuggle alcohol from Canada and Mexico into the U.S.</a:t>
            </a:r>
          </a:p>
          <a:p>
            <a:pPr lvl="1"/>
            <a:r>
              <a:rPr lang="en-US" altLang="en-US" dirty="0" smtClean="0"/>
              <a:t>Became a profitable business during prohibition</a:t>
            </a:r>
            <a:endParaRPr lang="en-US" altLang="en-US" dirty="0"/>
          </a:p>
          <a:p>
            <a:pPr lvl="1"/>
            <a:r>
              <a:rPr lang="en-US" altLang="en-US" dirty="0" smtClean="0"/>
              <a:t>Criminal </a:t>
            </a:r>
            <a:r>
              <a:rPr lang="en-US" altLang="en-US" dirty="0"/>
              <a:t>Gangs </a:t>
            </a:r>
            <a:r>
              <a:rPr lang="en-US" altLang="en-US" dirty="0" smtClean="0"/>
              <a:t>controlled the smuggling and distribution of alcohol</a:t>
            </a:r>
          </a:p>
          <a:p>
            <a:pPr lvl="2"/>
            <a:r>
              <a:rPr lang="en-US" altLang="en-US" dirty="0" smtClean="0"/>
              <a:t>All major cities had organized crime that was controlled by a “mob boss”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8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ALPHONSE ‘AL’ CAPONE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2740"/>
            <a:ext cx="3909508" cy="30007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a.k.a. Scarface</a:t>
            </a:r>
          </a:p>
          <a:p>
            <a:r>
              <a:rPr lang="en-US" altLang="en-US" dirty="0"/>
              <a:t>Political boss of Chicago</a:t>
            </a:r>
          </a:p>
          <a:p>
            <a:r>
              <a:rPr lang="en-US" altLang="en-US" dirty="0"/>
              <a:t>Controlled the most successful alcohol trade in the country</a:t>
            </a:r>
          </a:p>
          <a:p>
            <a:r>
              <a:rPr lang="en-US" altLang="en-US" dirty="0" smtClean="0"/>
              <a:t>Said </a:t>
            </a:r>
            <a:r>
              <a:rPr lang="en-US" altLang="en-US" dirty="0"/>
              <a:t>to have ordered numerous hits</a:t>
            </a:r>
          </a:p>
          <a:p>
            <a:r>
              <a:rPr lang="en-US" altLang="en-US" dirty="0" smtClean="0"/>
              <a:t>Identified </a:t>
            </a:r>
            <a:r>
              <a:rPr lang="en-US" altLang="en-US" dirty="0"/>
              <a:t>as the “face” of Organized Crime</a:t>
            </a:r>
          </a:p>
          <a:p>
            <a:r>
              <a:rPr lang="en-US" altLang="en-US" dirty="0"/>
              <a:t>Busted for Tax Evasion</a:t>
            </a:r>
          </a:p>
          <a:p>
            <a:r>
              <a:rPr lang="en-US" altLang="en-US" dirty="0"/>
              <a:t>Died of Syphilis 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/>
          <a:stretch/>
        </p:blipFill>
        <p:spPr bwMode="auto">
          <a:xfrm>
            <a:off x="4863573" y="1962150"/>
            <a:ext cx="2090249" cy="10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3"/>
          <a:stretch/>
        </p:blipFill>
        <p:spPr bwMode="auto">
          <a:xfrm>
            <a:off x="4800600" y="3075709"/>
            <a:ext cx="383386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8" y="1428750"/>
            <a:ext cx="1574223" cy="15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5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26231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ST. VALENTINES DAY MASSACRE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42740"/>
            <a:ext cx="3886200" cy="29750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Feb</a:t>
            </a:r>
            <a:r>
              <a:rPr lang="en-US" altLang="en-US" dirty="0"/>
              <a:t>. </a:t>
            </a:r>
            <a:r>
              <a:rPr lang="en-US" altLang="en-US" dirty="0" smtClean="0"/>
              <a:t>14, 1929 – Chicago, IL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George “Bugs” Moran’s north side gang was working their main liquor headquarters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men walked in dressed as policemen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7 men working thought it was a raid and dropped their guns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Using 2 shot guns and 2 machine guns, Capone’s men shot more than 150 bullets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6 of Moran’s men and 1 unlucky friend were killed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7599" y="1607726"/>
            <a:ext cx="302927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Religious Fundamentalism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z="2800" dirty="0"/>
              <a:t>A belief where traditional Christian doctrine should be accepted without question</a:t>
            </a:r>
          </a:p>
          <a:p>
            <a:pPr lvl="1"/>
            <a:r>
              <a:rPr lang="en-US" altLang="en-US" sz="2600" dirty="0" smtClean="0"/>
              <a:t>Every </a:t>
            </a:r>
            <a:r>
              <a:rPr lang="en-US" altLang="en-US" sz="2600" dirty="0"/>
              <a:t>story </a:t>
            </a:r>
            <a:r>
              <a:rPr lang="en-US" altLang="en-US" sz="2600" dirty="0" smtClean="0"/>
              <a:t>in </a:t>
            </a:r>
            <a:r>
              <a:rPr lang="en-US" altLang="en-US" sz="2600" dirty="0"/>
              <a:t>the Bible </a:t>
            </a:r>
            <a:r>
              <a:rPr lang="en-US" altLang="en-US" sz="2600" dirty="0" smtClean="0"/>
              <a:t>is true</a:t>
            </a:r>
            <a:endParaRPr lang="en-US" altLang="en-US" sz="2600" dirty="0"/>
          </a:p>
          <a:p>
            <a:pPr lvl="1"/>
            <a:r>
              <a:rPr lang="en-US" altLang="en-US" sz="2600" dirty="0" smtClean="0"/>
              <a:t>Attacked </a:t>
            </a:r>
            <a:r>
              <a:rPr lang="en-US" altLang="en-US" sz="2600" dirty="0"/>
              <a:t>all “liberal” Christians who accepted modern scientific theories</a:t>
            </a:r>
          </a:p>
          <a:p>
            <a:pPr lvl="2"/>
            <a:r>
              <a:rPr lang="en-US" altLang="en-US" sz="2400" dirty="0" smtClean="0"/>
              <a:t>Accepting modern scientific theories:</a:t>
            </a:r>
          </a:p>
          <a:p>
            <a:pPr lvl="3"/>
            <a:r>
              <a:rPr lang="en-US" altLang="en-US" sz="2200" dirty="0" smtClean="0"/>
              <a:t>Weakened </a:t>
            </a:r>
            <a:r>
              <a:rPr lang="en-US" altLang="en-US" sz="2200" dirty="0"/>
              <a:t>people’s faith </a:t>
            </a:r>
            <a:endParaRPr lang="en-US" altLang="en-US" sz="2200" dirty="0" smtClean="0"/>
          </a:p>
          <a:p>
            <a:pPr lvl="3"/>
            <a:r>
              <a:rPr lang="en-US" altLang="en-US" sz="2200" dirty="0" smtClean="0"/>
              <a:t>Led </a:t>
            </a:r>
            <a:r>
              <a:rPr lang="en-US" altLang="en-US" sz="2200" dirty="0"/>
              <a:t>to the decline of good morals in society</a:t>
            </a:r>
          </a:p>
        </p:txBody>
      </p:sp>
    </p:spTree>
    <p:extLst>
      <p:ext uri="{BB962C8B-B14F-4D97-AF65-F5344CB8AC3E}">
        <p14:creationId xmlns:p14="http://schemas.microsoft.com/office/powerpoint/2010/main" val="20284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“</a:t>
            </a:r>
            <a:r>
              <a:rPr lang="en-US" altLang="en-US" sz="4000" b="1" dirty="0"/>
              <a:t>Tent Revivals”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171576"/>
            <a:ext cx="3581400" cy="342661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Billy Sunday </a:t>
            </a:r>
            <a:r>
              <a:rPr lang="en-US" altLang="en-US" sz="2800" dirty="0" smtClean="0"/>
              <a:t>used tent revivals and targeted </a:t>
            </a:r>
            <a:r>
              <a:rPr lang="en-US" altLang="en-US" sz="2800" dirty="0"/>
              <a:t>small rural communities.</a:t>
            </a:r>
          </a:p>
          <a:p>
            <a:pPr lvl="1"/>
            <a:r>
              <a:rPr lang="en-US" altLang="en-US" sz="2600" dirty="0" smtClean="0"/>
              <a:t>Midwest</a:t>
            </a:r>
            <a:endParaRPr lang="en-US" altLang="en-US" sz="2600" dirty="0"/>
          </a:p>
          <a:p>
            <a:pPr lvl="1"/>
            <a:r>
              <a:rPr lang="en-US" altLang="en-US" sz="2600" dirty="0" smtClean="0"/>
              <a:t>South</a:t>
            </a:r>
            <a:endParaRPr lang="en-US" altLang="en-US" sz="2600" dirty="0"/>
          </a:p>
          <a:p>
            <a:r>
              <a:rPr lang="en-US" altLang="en-US" sz="2800" dirty="0" smtClean="0"/>
              <a:t>Preached </a:t>
            </a:r>
            <a:r>
              <a:rPr lang="en-US" altLang="en-US" sz="2800" dirty="0"/>
              <a:t>about the evils of dancing, card playing, and drinking</a:t>
            </a:r>
          </a:p>
        </p:txBody>
      </p:sp>
      <p:pic>
        <p:nvPicPr>
          <p:cNvPr id="10248" name="Picture 8" descr="180px-Billy_Sunday_19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r="6203"/>
          <a:stretch/>
        </p:blipFill>
        <p:spPr bwMode="auto">
          <a:xfrm>
            <a:off x="550718" y="1171575"/>
            <a:ext cx="1790700" cy="22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billy_sunday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8" y="1171575"/>
            <a:ext cx="21336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3%20Tent%20%20see%20poles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3371850"/>
            <a:ext cx="3924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57251"/>
            <a:ext cx="7024744" cy="5992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SCOPES TRIAL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495800" cy="302895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Tennessee</a:t>
            </a:r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utlawed </a:t>
            </a:r>
            <a:r>
              <a:rPr lang="en-US" altLang="en-US" dirty="0"/>
              <a:t>teaching of modern scientific ideas in schools</a:t>
            </a:r>
          </a:p>
          <a:p>
            <a:pPr lvl="1"/>
            <a:r>
              <a:rPr lang="en-US" altLang="en-US" dirty="0" smtClean="0"/>
              <a:t>John </a:t>
            </a:r>
            <a:r>
              <a:rPr lang="en-US" altLang="en-US" dirty="0"/>
              <a:t>Scopes was </a:t>
            </a:r>
            <a:r>
              <a:rPr lang="en-US" altLang="en-US" dirty="0" smtClean="0"/>
              <a:t>teaching </a:t>
            </a:r>
            <a:r>
              <a:rPr lang="en-US" altLang="en-US" dirty="0"/>
              <a:t>evolution</a:t>
            </a:r>
          </a:p>
          <a:p>
            <a:r>
              <a:rPr lang="en-US" altLang="en-US" dirty="0" smtClean="0"/>
              <a:t>Religious Fundamentalist v. Modern Science</a:t>
            </a:r>
          </a:p>
          <a:p>
            <a:pPr lvl="1"/>
            <a:r>
              <a:rPr lang="en-US" altLang="en-US" dirty="0" smtClean="0"/>
              <a:t>Case was known as </a:t>
            </a:r>
            <a:r>
              <a:rPr lang="en-US" altLang="en-US" dirty="0"/>
              <a:t>the “Monkey Trial”</a:t>
            </a:r>
          </a:p>
          <a:p>
            <a:pPr lvl="1"/>
            <a:r>
              <a:rPr lang="en-US" altLang="en-US" dirty="0"/>
              <a:t>The trial is </a:t>
            </a:r>
            <a:r>
              <a:rPr lang="en-US" altLang="en-US" dirty="0" smtClean="0"/>
              <a:t>questioning - “Did man come from monkeys?”</a:t>
            </a:r>
            <a:endParaRPr lang="en-US" altLang="en-US" dirty="0"/>
          </a:p>
          <a:p>
            <a:pPr lvl="1"/>
            <a:r>
              <a:rPr lang="en-US" altLang="en-US" dirty="0" smtClean="0"/>
              <a:t>Scopes lost </a:t>
            </a:r>
            <a:r>
              <a:rPr lang="en-US" altLang="en-US" dirty="0"/>
              <a:t>had to pay a $100 fine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t="23253" r="21195" b="6690"/>
          <a:stretch/>
        </p:blipFill>
        <p:spPr bwMode="auto">
          <a:xfrm>
            <a:off x="6436779" y="628651"/>
            <a:ext cx="197293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/>
          <a:stretch/>
        </p:blipFill>
        <p:spPr bwMode="auto">
          <a:xfrm>
            <a:off x="5791202" y="2457450"/>
            <a:ext cx="1959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7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42951"/>
            <a:ext cx="7024744" cy="5421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SACCO AND VANZETTI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572000" cy="33718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Italian </a:t>
            </a:r>
            <a:r>
              <a:rPr lang="en-US" dirty="0" smtClean="0"/>
              <a:t>Immigrants and Members of:</a:t>
            </a:r>
          </a:p>
          <a:p>
            <a:pPr lvl="1"/>
            <a:r>
              <a:rPr lang="en-US" dirty="0" smtClean="0"/>
              <a:t>Communist </a:t>
            </a:r>
            <a:r>
              <a:rPr lang="en-US" dirty="0"/>
              <a:t>Party </a:t>
            </a:r>
            <a:endParaRPr lang="en-US" dirty="0" smtClean="0"/>
          </a:p>
          <a:p>
            <a:pPr lvl="1"/>
            <a:r>
              <a:rPr lang="en-US" dirty="0" smtClean="0"/>
              <a:t>Anarchists</a:t>
            </a:r>
            <a:endParaRPr lang="en-US" dirty="0"/>
          </a:p>
          <a:p>
            <a:r>
              <a:rPr lang="en-US" dirty="0"/>
              <a:t>Had </a:t>
            </a:r>
            <a:r>
              <a:rPr lang="en-US" dirty="0" smtClean="0"/>
              <a:t>prior </a:t>
            </a:r>
            <a:r>
              <a:rPr lang="en-US" dirty="0"/>
              <a:t>criminal </a:t>
            </a:r>
            <a:r>
              <a:rPr lang="en-US" dirty="0" smtClean="0"/>
              <a:t>records</a:t>
            </a:r>
            <a:endParaRPr lang="en-US" dirty="0"/>
          </a:p>
          <a:p>
            <a:r>
              <a:rPr lang="en-US" dirty="0" smtClean="0"/>
              <a:t>Accused </a:t>
            </a:r>
            <a:r>
              <a:rPr lang="en-US" dirty="0"/>
              <a:t>of plotting to blow up </a:t>
            </a:r>
            <a:r>
              <a:rPr lang="en-US" dirty="0" smtClean="0"/>
              <a:t>places of wealthy </a:t>
            </a:r>
            <a:r>
              <a:rPr lang="en-US" dirty="0"/>
              <a:t>Americans for supporting deportations of Italians</a:t>
            </a:r>
          </a:p>
          <a:p>
            <a:r>
              <a:rPr lang="en-US" dirty="0" smtClean="0"/>
              <a:t>Convicted </a:t>
            </a:r>
            <a:r>
              <a:rPr lang="en-US" dirty="0"/>
              <a:t>on </a:t>
            </a:r>
            <a:r>
              <a:rPr lang="en-US" dirty="0" smtClean="0"/>
              <a:t>circumstantial (coincidence)  </a:t>
            </a:r>
            <a:r>
              <a:rPr lang="en-US" dirty="0"/>
              <a:t>evidence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Found guilty and sentenced to death by electrocution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Came down </a:t>
            </a:r>
            <a:r>
              <a:rPr lang="en-US" altLang="en-US" dirty="0"/>
              <a:t>to 2 minorities being in the wrong place </a:t>
            </a:r>
            <a:r>
              <a:rPr lang="en-US" altLang="en-US" dirty="0" smtClean="0"/>
              <a:t>at the </a:t>
            </a:r>
            <a:r>
              <a:rPr lang="en-US" altLang="en-US" dirty="0"/>
              <a:t>wrong </a:t>
            </a:r>
            <a:r>
              <a:rPr lang="en-US" alt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17716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LINDBERGH KIDNAPPING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1742739"/>
            <a:ext cx="6728906" cy="20482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March 1, 1932</a:t>
            </a:r>
          </a:p>
          <a:p>
            <a:pPr lvl="1"/>
            <a:r>
              <a:rPr lang="en-US" altLang="en-US" dirty="0" smtClean="0"/>
              <a:t>Charles </a:t>
            </a:r>
            <a:r>
              <a:rPr lang="en-US" altLang="en-US" dirty="0"/>
              <a:t>Lindbergh’s only </a:t>
            </a:r>
            <a:r>
              <a:rPr lang="en-US" altLang="en-US" dirty="0" smtClean="0"/>
              <a:t>son is </a:t>
            </a:r>
            <a:r>
              <a:rPr lang="en-US" altLang="en-US" dirty="0"/>
              <a:t>kidnapped from his nursery</a:t>
            </a:r>
          </a:p>
          <a:p>
            <a:pPr lvl="1"/>
            <a:r>
              <a:rPr lang="en-US" altLang="en-US" dirty="0"/>
              <a:t>A ransom note demanding $50,000 is </a:t>
            </a:r>
            <a:r>
              <a:rPr lang="en-US" altLang="en-US" dirty="0" smtClean="0"/>
              <a:t>found.</a:t>
            </a:r>
          </a:p>
          <a:p>
            <a:pPr lvl="1"/>
            <a:r>
              <a:rPr lang="en-US" altLang="en-US" dirty="0" smtClean="0"/>
              <a:t>There would be </a:t>
            </a:r>
            <a:r>
              <a:rPr lang="en-US" altLang="en-US" dirty="0"/>
              <a:t>12 notes in </a:t>
            </a:r>
            <a:r>
              <a:rPr lang="en-US" altLang="en-US" dirty="0" smtClean="0"/>
              <a:t>all, each </a:t>
            </a:r>
            <a:r>
              <a:rPr lang="en-US" altLang="en-US" dirty="0"/>
              <a:t>one increasing the amount </a:t>
            </a:r>
            <a:endParaRPr lang="en-US" altLang="en-US" dirty="0" smtClean="0"/>
          </a:p>
          <a:p>
            <a:pPr lvl="1"/>
            <a:r>
              <a:rPr lang="en-US" altLang="en-US" dirty="0"/>
              <a:t>U</a:t>
            </a:r>
            <a:r>
              <a:rPr lang="en-US" altLang="en-US" dirty="0" smtClean="0"/>
              <a:t>p </a:t>
            </a:r>
            <a:r>
              <a:rPr lang="en-US" altLang="en-US" dirty="0"/>
              <a:t>to $</a:t>
            </a:r>
            <a:r>
              <a:rPr lang="en-US" altLang="en-US" dirty="0" smtClean="0"/>
              <a:t>120,000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7"/>
          <a:stretch/>
        </p:blipFill>
        <p:spPr bwMode="auto">
          <a:xfrm>
            <a:off x="6629400" y="3181350"/>
            <a:ext cx="19480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2" y="1143000"/>
            <a:ext cx="7204361" cy="1762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evidence </a:t>
            </a:r>
            <a:r>
              <a:rPr lang="en-US" dirty="0" smtClean="0"/>
              <a:t>found:</a:t>
            </a:r>
          </a:p>
          <a:p>
            <a:pPr lvl="1"/>
            <a:r>
              <a:rPr lang="en-US" dirty="0" smtClean="0"/>
              <a:t>Muddy </a:t>
            </a:r>
            <a:r>
              <a:rPr lang="en-US" dirty="0"/>
              <a:t>footprints in the </a:t>
            </a:r>
            <a:r>
              <a:rPr lang="en-US" dirty="0" smtClean="0"/>
              <a:t>nursery</a:t>
            </a:r>
          </a:p>
          <a:p>
            <a:pPr lvl="1"/>
            <a:r>
              <a:rPr lang="en-US" dirty="0" smtClean="0"/>
              <a:t>A  </a:t>
            </a:r>
            <a:r>
              <a:rPr lang="en-US" dirty="0"/>
              <a:t>rickety old </a:t>
            </a:r>
            <a:r>
              <a:rPr lang="en-US" dirty="0" smtClean="0"/>
              <a:t>ladder</a:t>
            </a:r>
          </a:p>
          <a:p>
            <a:r>
              <a:rPr lang="en-US" altLang="en-US" dirty="0"/>
              <a:t>$40,000 of the ransom was paid out in the form of “Gold Certificates”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24150"/>
            <a:ext cx="365198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685800"/>
            <a:ext cx="4114800" cy="165734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/>
              <a:t>May 12, 1932</a:t>
            </a:r>
          </a:p>
          <a:p>
            <a:pPr lvl="1"/>
            <a:r>
              <a:rPr lang="en-US" altLang="en-US" sz="1800" dirty="0" smtClean="0"/>
              <a:t>The </a:t>
            </a:r>
            <a:r>
              <a:rPr lang="en-US" altLang="en-US" sz="1800" dirty="0" smtClean="0"/>
              <a:t>baby’s body was </a:t>
            </a:r>
            <a:r>
              <a:rPr lang="en-US" altLang="en-US" sz="1800" dirty="0" smtClean="0"/>
              <a:t>found</a:t>
            </a:r>
          </a:p>
          <a:p>
            <a:pPr lvl="2"/>
            <a:r>
              <a:rPr lang="en-US" altLang="en-US" sz="1600" dirty="0" smtClean="0"/>
              <a:t>Partly </a:t>
            </a:r>
            <a:r>
              <a:rPr lang="en-US" altLang="en-US" sz="1600" dirty="0" smtClean="0"/>
              <a:t>buried </a:t>
            </a:r>
            <a:r>
              <a:rPr lang="en-US" altLang="en-US" sz="1600" dirty="0" smtClean="0"/>
              <a:t>and badly </a:t>
            </a:r>
            <a:r>
              <a:rPr lang="en-US" altLang="en-US" sz="1600" dirty="0" smtClean="0"/>
              <a:t>rotted </a:t>
            </a:r>
            <a:endParaRPr lang="en-US" altLang="en-US" sz="1600" dirty="0" smtClean="0"/>
          </a:p>
          <a:p>
            <a:pPr lvl="2"/>
            <a:r>
              <a:rPr lang="en-US" altLang="en-US" sz="1600" dirty="0" smtClean="0"/>
              <a:t>About </a:t>
            </a:r>
            <a:r>
              <a:rPr lang="en-US" altLang="en-US" sz="1600" dirty="0" smtClean="0"/>
              <a:t>4 miles from the Lindbergh </a:t>
            </a:r>
            <a:r>
              <a:rPr lang="en-US" altLang="en-US" sz="1600" dirty="0" smtClean="0"/>
              <a:t>home</a:t>
            </a:r>
            <a:endParaRPr lang="en-US" alt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1493" y="3081812"/>
            <a:ext cx="3419856" cy="165735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altLang="en-US" dirty="0"/>
              <a:t>The head was </a:t>
            </a:r>
            <a:r>
              <a:rPr lang="en-US" altLang="en-US" dirty="0" smtClean="0"/>
              <a:t>crushed</a:t>
            </a:r>
          </a:p>
          <a:p>
            <a:pPr lvl="1"/>
            <a:r>
              <a:rPr lang="en-US" altLang="en-US" dirty="0" smtClean="0"/>
              <a:t>Some </a:t>
            </a:r>
            <a:r>
              <a:rPr lang="en-US" altLang="en-US" dirty="0"/>
              <a:t>fingers &amp; toes </a:t>
            </a:r>
            <a:r>
              <a:rPr lang="en-US" altLang="en-US" dirty="0" smtClean="0"/>
              <a:t>missing</a:t>
            </a:r>
          </a:p>
          <a:p>
            <a:r>
              <a:rPr lang="en-US" altLang="en-US" dirty="0" smtClean="0"/>
              <a:t>Doctors </a:t>
            </a:r>
            <a:r>
              <a:rPr lang="en-US" altLang="en-US" dirty="0"/>
              <a:t>said that the child had been dead about 2 months</a:t>
            </a:r>
            <a:endParaRPr lang="en-US" dirty="0"/>
          </a:p>
        </p:txBody>
      </p:sp>
      <p:pic>
        <p:nvPicPr>
          <p:cNvPr id="15365" name="Picture 2" descr="http://1.bp.blogspot.com/_1lO729B9TAc/SZmhtbmsacI/AAAAAAAAEAc/Jm5cNB5WeJU/s400/lindbergh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3148"/>
            <a:ext cx="3276600" cy="239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www.state.nj.us/state/darm/links/images/slcsp001/SLCSP001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2" y="628650"/>
            <a:ext cx="347549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666750"/>
            <a:ext cx="42672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600" dirty="0" smtClean="0"/>
              <a:t>August 20, 1934</a:t>
            </a:r>
          </a:p>
          <a:p>
            <a:pPr lvl="1"/>
            <a:r>
              <a:rPr lang="en-US" altLang="en-US" sz="1400" dirty="0" smtClean="0"/>
              <a:t>The gold certificates </a:t>
            </a:r>
            <a:r>
              <a:rPr lang="en-US" altLang="en-US" sz="1400" dirty="0" smtClean="0"/>
              <a:t>begin to turn up in New York </a:t>
            </a:r>
            <a:r>
              <a:rPr lang="en-US" altLang="en-US" sz="1400" dirty="0" smtClean="0"/>
              <a:t>city</a:t>
            </a:r>
          </a:p>
          <a:p>
            <a:r>
              <a:rPr lang="en-US" altLang="en-US" sz="1600" dirty="0" smtClean="0"/>
              <a:t>September 15, 1934</a:t>
            </a:r>
          </a:p>
          <a:p>
            <a:pPr lvl="1"/>
            <a:r>
              <a:rPr lang="en-US" altLang="en-US" sz="1400" dirty="0" smtClean="0"/>
              <a:t>A </a:t>
            </a:r>
            <a:r>
              <a:rPr lang="en-US" altLang="en-US" sz="1400" dirty="0" smtClean="0"/>
              <a:t>$10 Gold Certificate was used to buy gas</a:t>
            </a:r>
          </a:p>
          <a:p>
            <a:pPr lvl="1"/>
            <a:r>
              <a:rPr lang="en-US" altLang="en-US" sz="1400" dirty="0" smtClean="0"/>
              <a:t>The clerk wrote down the license </a:t>
            </a:r>
            <a:r>
              <a:rPr lang="en-US" altLang="en-US" sz="1400" dirty="0" smtClean="0"/>
              <a:t>plate</a:t>
            </a:r>
          </a:p>
          <a:p>
            <a:pPr lvl="2"/>
            <a:r>
              <a:rPr lang="en-US" altLang="en-US" sz="1200" dirty="0"/>
              <a:t>I</a:t>
            </a:r>
            <a:r>
              <a:rPr lang="en-US" altLang="en-US" sz="1200" dirty="0" smtClean="0"/>
              <a:t>t </a:t>
            </a:r>
            <a:r>
              <a:rPr lang="en-US" altLang="en-US" sz="1200" dirty="0" smtClean="0"/>
              <a:t>belonged to Bruno Richard Hauptmann </a:t>
            </a:r>
          </a:p>
          <a:p>
            <a:pPr lvl="1"/>
            <a:r>
              <a:rPr lang="en-US" altLang="en-US" sz="1400" dirty="0" smtClean="0"/>
              <a:t>The FBI begin to watch him closely</a:t>
            </a:r>
          </a:p>
          <a:p>
            <a:r>
              <a:rPr lang="en-US" altLang="en-US" sz="1600" dirty="0" smtClean="0"/>
              <a:t>February 13,1934,</a:t>
            </a:r>
          </a:p>
          <a:p>
            <a:pPr lvl="1"/>
            <a:r>
              <a:rPr lang="en-US" altLang="en-US" sz="1400" dirty="0" smtClean="0"/>
              <a:t>Hauptmann </a:t>
            </a:r>
            <a:r>
              <a:rPr lang="en-US" altLang="en-US" sz="1400" dirty="0"/>
              <a:t>is convicted and sentenced to die.</a:t>
            </a:r>
          </a:p>
          <a:p>
            <a:r>
              <a:rPr lang="en-US" altLang="en-US" sz="1600" dirty="0" smtClean="0"/>
              <a:t>April 3,1936</a:t>
            </a:r>
          </a:p>
          <a:p>
            <a:pPr lvl="1"/>
            <a:r>
              <a:rPr lang="en-US" altLang="en-US" sz="1400" dirty="0" smtClean="0"/>
              <a:t>Is electrocuted </a:t>
            </a:r>
            <a:r>
              <a:rPr lang="en-US" altLang="en-US" sz="1400" dirty="0"/>
              <a:t>in New Jersey State </a:t>
            </a:r>
            <a:r>
              <a:rPr lang="en-US" altLang="en-US" sz="1400" dirty="0" smtClean="0"/>
              <a:t>Prison</a:t>
            </a:r>
            <a:endParaRPr lang="en-US" altLang="en-US" sz="1400" dirty="0"/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16389" name="Picture 2" descr="Bruno Richard Hauptman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70191"/>
            <a:ext cx="3276600" cy="33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2515</TotalTime>
  <Words>648</Words>
  <Application>Microsoft Office PowerPoint</Application>
  <PresentationFormat>On-screen Show (16:9)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SECTION 7</vt:lpstr>
      <vt:lpstr>Religious Fundamentalism</vt:lpstr>
      <vt:lpstr>“Tent Revivals”</vt:lpstr>
      <vt:lpstr>THE SCOPES TRIAL</vt:lpstr>
      <vt:lpstr>SACCO AND VANZETTI </vt:lpstr>
      <vt:lpstr>LINDBERGH KIDNAPPING </vt:lpstr>
      <vt:lpstr>PowerPoint Presentation</vt:lpstr>
      <vt:lpstr>PowerPoint Presentation</vt:lpstr>
      <vt:lpstr>PowerPoint Presentation</vt:lpstr>
      <vt:lpstr>SECTION 8</vt:lpstr>
      <vt:lpstr>THE EVILS OF ALCOHOL</vt:lpstr>
      <vt:lpstr>18TH AMENDMENT</vt:lpstr>
      <vt:lpstr>THE PEOPLE’S REACTION</vt:lpstr>
      <vt:lpstr>RISE OF ORGANIZED CRIME</vt:lpstr>
      <vt:lpstr>ALPHONSE ‘AL’ CAPONE </vt:lpstr>
      <vt:lpstr>ST. VALENTINES DAY MASSACRE</vt:lpstr>
    </vt:vector>
  </TitlesOfParts>
  <Company>Omaha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</dc:title>
  <dc:creator>data: esakxxm702</dc:creator>
  <cp:lastModifiedBy>data: esakxxm702</cp:lastModifiedBy>
  <cp:revision>28</cp:revision>
  <dcterms:created xsi:type="dcterms:W3CDTF">2014-11-06T19:34:08Z</dcterms:created>
  <dcterms:modified xsi:type="dcterms:W3CDTF">2014-11-11T15:46:52Z</dcterms:modified>
</cp:coreProperties>
</file>