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73" r:id="rId5"/>
    <p:sldId id="272" r:id="rId6"/>
    <p:sldId id="258" r:id="rId7"/>
    <p:sldId id="259" r:id="rId8"/>
    <p:sldId id="257" r:id="rId9"/>
    <p:sldId id="260" r:id="rId10"/>
    <p:sldId id="278" r:id="rId11"/>
    <p:sldId id="261" r:id="rId12"/>
    <p:sldId id="276" r:id="rId13"/>
    <p:sldId id="263" r:id="rId14"/>
    <p:sldId id="277" r:id="rId15"/>
    <p:sldId id="266" r:id="rId16"/>
    <p:sldId id="265" r:id="rId17"/>
    <p:sldId id="264" r:id="rId18"/>
    <p:sldId id="271" r:id="rId19"/>
    <p:sldId id="269" r:id="rId20"/>
    <p:sldId id="270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BF4FAD-5C0D-463F-8B9B-C029DCDBE2F2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987552"/>
          </a:xfrm>
        </p:spPr>
        <p:txBody>
          <a:bodyPr>
            <a:noAutofit/>
          </a:bodyPr>
          <a:lstStyle/>
          <a:p>
            <a:r>
              <a:rPr lang="en-US" sz="5400" dirty="0" smtClean="0"/>
              <a:t>UNIT 2 – CRIMINAL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8077200" cy="58521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Section 4: Serving Time &amp; Prison Life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Elderly Offender Early Release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28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qualify for early release, federal prisoners must meet ALL of these criteria: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Be at least 60 years old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Be serving a sentence that is not a life sentence and that is not for a crime of violence, sex offense, terrorism offense, or espionage offense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Has served 10 years or 2/3 of the sentence in prison, whichever is longer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Has no prior state or federal convictions for a crime of violence, sex offense, terrorism offense, or espionage offense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Has, in the Bureau of Prison’s sole discretion and determination, no history of violence or history of conduct that would constitute one of the offenses listed above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Has never escaped or attempted to escape from federal prison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Is not, in the Bureau of Prison’s sole discretion and determination, a danger to the public AND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Would be less expensive to supervise on home confinement than to incarcerate in a federal prison.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Time”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 conduct time</a:t>
            </a:r>
            <a:r>
              <a:rPr lang="en-US" dirty="0" smtClean="0"/>
              <a:t>, </a:t>
            </a:r>
            <a:r>
              <a:rPr lang="en-US" b="1" dirty="0" smtClean="0"/>
              <a:t>good time credit</a:t>
            </a:r>
            <a:r>
              <a:rPr lang="en-US" dirty="0" smtClean="0"/>
              <a:t>, or </a:t>
            </a:r>
            <a:r>
              <a:rPr lang="en-US" b="1" dirty="0" smtClean="0"/>
              <a:t>time off for good behavior</a:t>
            </a:r>
            <a:r>
              <a:rPr lang="en-US" dirty="0" smtClean="0"/>
              <a:t> is a sentence reduction given to prisoners who maintain good behavior while imprisoned. </a:t>
            </a:r>
          </a:p>
          <a:p>
            <a:r>
              <a:rPr lang="en-US" dirty="0" smtClean="0"/>
              <a:t>Good time can be forfeited if a prisoner is determined to commit disciplinary infractions and/or crimes while incarcerated.</a:t>
            </a:r>
          </a:p>
          <a:p>
            <a:r>
              <a:rPr lang="en-US" dirty="0" smtClean="0"/>
              <a:t>Under U.S. federal law, prisoners serving more than one year in prison get 54 days a year of good time for every year they serve.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Prisoners who demonstrate good behavior serve only about 87.1% of their total sentences.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 of a convicted person from prison before the entire sentence has been 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status of a convicted person who is given some freedom on the condition that for a specified period he or she act in a manner approved by a special officer to whom the person must report.</a:t>
            </a:r>
          </a:p>
          <a:p>
            <a:r>
              <a:rPr lang="en-US" dirty="0" smtClean="0"/>
              <a:t>Offenders who are put on probation are typically required to adhere to a number of "conditions of probation," including: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Obey all laws (even petty laws like jaywalking have been known to land a probationer back in jail).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Abide by any court orders, such as an order to pay a fine or restitution.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Report regularly to the probation officer.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Report any change of employment or address to the probation officer.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Abstain from the excessive use of alcohol or the use of any drugs.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Submit to regular alcohol or drug testing.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Refrain from travel outside of the jurisdiction without prior permission of the probation officer.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Avoid certain people and places.</a:t>
            </a:r>
          </a:p>
          <a:p>
            <a:r>
              <a:rPr lang="en-US" dirty="0" smtClean="0"/>
              <a:t>If a probation violation is discovered and reported, it is likely that the court will conduct a probation revocation hearing.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corrections</a:t>
            </a:r>
          </a:p>
          <a:p>
            <a:pPr lvl="1"/>
            <a:r>
              <a:rPr lang="en-US" dirty="0" smtClean="0"/>
              <a:t>Boys Town</a:t>
            </a:r>
          </a:p>
          <a:p>
            <a:r>
              <a:rPr lang="en-US" dirty="0" smtClean="0"/>
              <a:t>Halfway houses</a:t>
            </a:r>
          </a:p>
          <a:p>
            <a:r>
              <a:rPr lang="en-US" dirty="0" smtClean="0"/>
              <a:t>Jails </a:t>
            </a:r>
          </a:p>
          <a:p>
            <a:r>
              <a:rPr lang="en-US" dirty="0" smtClean="0"/>
              <a:t>Prisons</a:t>
            </a:r>
          </a:p>
          <a:p>
            <a:pPr lvl="1"/>
            <a:r>
              <a:rPr lang="en-US" dirty="0" smtClean="0"/>
              <a:t>Overcrowding?</a:t>
            </a:r>
          </a:p>
          <a:p>
            <a:pPr lvl="1"/>
            <a:r>
              <a:rPr lang="en-US" dirty="0" smtClean="0"/>
              <a:t>Too many conveniences? </a:t>
            </a:r>
          </a:p>
          <a:p>
            <a:pPr lvl="1"/>
            <a:r>
              <a:rPr lang="en-US" dirty="0" smtClean="0"/>
              <a:t>Price = $$$?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ile:Adult incarceration statistics for the USA. Timel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7010400" cy="5034743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sz="2000" dirty="0" smtClean="0"/>
              <a:t>http://www.bop.gov/about/statistics/</a:t>
            </a:r>
            <a:br>
              <a:rPr lang="en-US" sz="2000" dirty="0" smtClean="0"/>
            </a:br>
            <a:r>
              <a:rPr lang="en-US" sz="2000" dirty="0" smtClean="0"/>
              <a:t>http://www.sentencingproject.org/map/map.cfm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ile:US incarceration timeline-clean-fixed-timescal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284654" cy="4877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U.S. incarceration rates 1925 onward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799"/>
            <a:ext cx="9144000" cy="5410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2002 study showed that nearly 275,000 prisoners released in 1994, 67.5% were rearrested within 3 years, and 51.8% were back in prison</a:t>
            </a:r>
          </a:p>
          <a:p>
            <a:endParaRPr lang="en-US" dirty="0" smtClean="0"/>
          </a:p>
          <a:p>
            <a:r>
              <a:rPr lang="en-US" dirty="0" smtClean="0"/>
              <a:t>Those serving the longest time, 61 months (5 years) or more, had a slightly lower re-arrest rate (54.2%) than every other category of prisoners.</a:t>
            </a:r>
          </a:p>
          <a:p>
            <a:endParaRPr lang="en-US" dirty="0" smtClean="0"/>
          </a:p>
          <a:p>
            <a:r>
              <a:rPr lang="en-US" dirty="0" smtClean="0"/>
              <a:t>From 2000 - 2008, the state prison population increased by 159,200 prisoners, and violent offenders accounted for 60% of this increase</a:t>
            </a:r>
          </a:p>
          <a:p>
            <a:endParaRPr lang="en-US" dirty="0" smtClean="0"/>
          </a:p>
          <a:p>
            <a:r>
              <a:rPr lang="en-US" dirty="0" smtClean="0"/>
              <a:t>From 2000 – 2008 the number of drug offenders in state prisons declined by 12,400</a:t>
            </a:r>
          </a:p>
          <a:p>
            <a:endParaRPr lang="en-US" dirty="0" smtClean="0"/>
          </a:p>
          <a:p>
            <a:r>
              <a:rPr lang="en-US" dirty="0" smtClean="0"/>
              <a:t>In 2007, around $74 billion was spent on corrections.</a:t>
            </a:r>
          </a:p>
          <a:p>
            <a:endParaRPr lang="en-US" dirty="0" smtClean="0"/>
          </a:p>
          <a:p>
            <a:r>
              <a:rPr lang="en-US" dirty="0" smtClean="0"/>
              <a:t>Jailing an individual costs an average of $60 a day nationally</a:t>
            </a:r>
          </a:p>
          <a:p>
            <a:endParaRPr lang="en-US" dirty="0" smtClean="0"/>
          </a:p>
          <a:p>
            <a:r>
              <a:rPr lang="en-US" dirty="0" smtClean="0"/>
              <a:t>Housing the approximately 500,000 people in jail in the USA awaiting trial who cannot afford bail costs $9 billion a year.</a:t>
            </a:r>
          </a:p>
          <a:p>
            <a:endParaRPr lang="en-US" dirty="0" smtClean="0"/>
          </a:p>
          <a:p>
            <a:r>
              <a:rPr lang="en-US" dirty="0" smtClean="0"/>
              <a:t>62% of local jail inmates are awaiting trial.</a:t>
            </a:r>
          </a:p>
          <a:p>
            <a:endParaRPr lang="en-US" dirty="0" smtClean="0"/>
          </a:p>
          <a:p>
            <a:r>
              <a:rPr lang="en-US" dirty="0" smtClean="0"/>
              <a:t>The total number of inmates in 2007 in federal, state, and local lockups was 2,419,241.</a:t>
            </a:r>
            <a:r>
              <a:rPr lang="en-US" baseline="30000" dirty="0" smtClean="0"/>
              <a:t> </a:t>
            </a:r>
            <a:r>
              <a:rPr lang="en-US" dirty="0" smtClean="0"/>
              <a:t> That comes to around $30,600 per inmate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File:U.S. incarceration rate by rac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4709485" cy="35814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2999" y="1676400"/>
          <a:ext cx="4038601" cy="35051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52601"/>
                <a:gridCol w="838200"/>
                <a:gridCol w="838200"/>
                <a:gridCol w="609600"/>
              </a:tblGrid>
              <a:tr h="354061">
                <a:tc>
                  <a:txBody>
                    <a:bodyPr/>
                    <a:lstStyle/>
                    <a:p>
                      <a:r>
                        <a:rPr lang="en-US" sz="1400" dirty="0"/>
                        <a:t>Ethnicity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Male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Female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Total</a:t>
                      </a:r>
                      <a:endParaRPr lang="en-US" sz="1400" b="1"/>
                    </a:p>
                  </a:txBody>
                  <a:tcPr anchor="ctr"/>
                </a:tc>
              </a:tr>
              <a:tr h="849745">
                <a:tc>
                  <a:txBody>
                    <a:bodyPr/>
                    <a:lstStyle/>
                    <a:p>
                      <a:r>
                        <a:rPr lang="en-US" sz="1400" dirty="0"/>
                        <a:t>White non-Hispanic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678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91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US" sz="1400" b="1"/>
                    </a:p>
                  </a:txBody>
                  <a:tcPr anchor="ctr"/>
                </a:tc>
              </a:tr>
              <a:tr h="849745">
                <a:tc>
                  <a:txBody>
                    <a:bodyPr/>
                    <a:lstStyle/>
                    <a:p>
                      <a:r>
                        <a:rPr lang="en-US" sz="1400"/>
                        <a:t>Black non-Hispanic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4,347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260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-</a:t>
                      </a:r>
                      <a:endParaRPr lang="en-US" sz="1400" b="1"/>
                    </a:p>
                  </a:txBody>
                  <a:tcPr anchor="ctr"/>
                </a:tc>
              </a:tr>
              <a:tr h="849745">
                <a:tc>
                  <a:txBody>
                    <a:bodyPr/>
                    <a:lstStyle/>
                    <a:p>
                      <a:r>
                        <a:rPr lang="en-US" sz="1400"/>
                        <a:t>Hispanic of any race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1,775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133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01903">
                <a:tc>
                  <a:txBody>
                    <a:bodyPr/>
                    <a:lstStyle/>
                    <a:p>
                      <a:r>
                        <a:rPr lang="en-US" sz="1400"/>
                        <a:t>All inmates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1,352</a:t>
                      </a:r>
                      <a:endParaRPr lang="en-US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126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732</a:t>
                      </a:r>
                      <a:endParaRPr lang="en-US" sz="1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Prisoners are considered to pose little physical risk to the public and are mainly non-violent "white collar criminals". </a:t>
            </a:r>
          </a:p>
          <a:p>
            <a:r>
              <a:rPr lang="en-US" dirty="0" smtClean="0"/>
              <a:t>Prisoners live in less-secure dormitories, which are regularly patrolled by correctional officers. </a:t>
            </a:r>
          </a:p>
          <a:p>
            <a:r>
              <a:rPr lang="en-US" dirty="0" smtClean="0"/>
              <a:t>Prisoners have communal showers, toilets, and sinks. </a:t>
            </a:r>
          </a:p>
          <a:p>
            <a:r>
              <a:rPr lang="en-US" dirty="0" smtClean="0"/>
              <a:t>A minimum-security facility generally has a single fence that is watched, but not patrolled, by armed guards. </a:t>
            </a:r>
          </a:p>
          <a:p>
            <a:pPr lvl="1"/>
            <a:r>
              <a:rPr lang="en-US" dirty="0" smtClean="0"/>
              <a:t>At facilities in very remote and rural areas, there may be no fence at all. </a:t>
            </a:r>
          </a:p>
          <a:p>
            <a:r>
              <a:rPr lang="en-US" dirty="0" smtClean="0"/>
              <a:t>Prisoners may often work on community projects, such as roadside litter cleanup with the state department of transportation or wilderness conservation. </a:t>
            </a:r>
          </a:p>
          <a:p>
            <a:r>
              <a:rPr lang="en-US" dirty="0" smtClean="0"/>
              <a:t>Many minimum security facilities are small camps located in or near military bases, larger prisons (outside the security perimeter) or other government institutions to provide a convenient supply of convict labor to the institution. </a:t>
            </a:r>
          </a:p>
          <a:p>
            <a:r>
              <a:rPr lang="en-US" dirty="0" smtClean="0"/>
              <a:t>Many states allow persons in minimum-security facilities access to the Internet.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5448"/>
            <a:ext cx="8305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Prisoners </a:t>
            </a:r>
            <a:br>
              <a:rPr lang="en-US" dirty="0" smtClean="0"/>
            </a:br>
            <a:r>
              <a:rPr lang="en-US" dirty="0" smtClean="0"/>
              <a:t>Since 1950</a:t>
            </a:r>
            <a:endParaRPr lang="en-US" dirty="0"/>
          </a:p>
        </p:txBody>
      </p:sp>
      <p:pic>
        <p:nvPicPr>
          <p:cNvPr id="27652" name="Picture 4" descr="http://upload.wikimedia.org/wikipedia/commons/4/40/U.S._federal_prisoner_distribution_since_1950.png"/>
          <p:cNvPicPr>
            <a:picLocks noChangeAspect="1" noChangeArrowheads="1"/>
          </p:cNvPicPr>
          <p:nvPr/>
        </p:nvPicPr>
        <p:blipFill>
          <a:blip r:embed="rId2" cstate="print"/>
          <a:srcRect t="6378" b="50975"/>
          <a:stretch>
            <a:fillRect/>
          </a:stretch>
        </p:blipFill>
        <p:spPr bwMode="auto">
          <a:xfrm>
            <a:off x="152400" y="1524000"/>
            <a:ext cx="4284689" cy="5334000"/>
          </a:xfrm>
          <a:prstGeom prst="rect">
            <a:avLst/>
          </a:prstGeom>
          <a:noFill/>
        </p:spPr>
      </p:pic>
      <p:pic>
        <p:nvPicPr>
          <p:cNvPr id="7" name="Picture 4" descr="http://upload.wikimedia.org/wikipedia/commons/4/40/U.S._federal_prisoner_distribution_since_1950.png"/>
          <p:cNvPicPr>
            <a:picLocks noChangeAspect="1" noChangeArrowheads="1"/>
          </p:cNvPicPr>
          <p:nvPr/>
        </p:nvPicPr>
        <p:blipFill>
          <a:blip r:embed="rId2" cstate="print"/>
          <a:srcRect t="48576" b="9682"/>
          <a:stretch>
            <a:fillRect/>
          </a:stretch>
        </p:blipFill>
        <p:spPr bwMode="auto">
          <a:xfrm>
            <a:off x="4572000" y="1524000"/>
            <a:ext cx="4377565" cy="5334000"/>
          </a:xfrm>
          <a:prstGeom prst="rect">
            <a:avLst/>
          </a:prstGeom>
          <a:noFill/>
        </p:spPr>
      </p:pic>
      <p:pic>
        <p:nvPicPr>
          <p:cNvPr id="8" name="Picture 4" descr="http://upload.wikimedia.org/wikipedia/commons/4/40/U.S._federal_prisoner_distribution_since_1950.png"/>
          <p:cNvPicPr>
            <a:picLocks noChangeAspect="1" noChangeArrowheads="1"/>
          </p:cNvPicPr>
          <p:nvPr/>
        </p:nvPicPr>
        <p:blipFill>
          <a:blip r:embed="rId2" cstate="print"/>
          <a:srcRect t="94787" r="70949"/>
          <a:stretch>
            <a:fillRect/>
          </a:stretch>
        </p:blipFill>
        <p:spPr bwMode="auto">
          <a:xfrm>
            <a:off x="6477000" y="79828"/>
            <a:ext cx="2410689" cy="1262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ile:Incarceration rates worldw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778230" cy="4946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ile:Prisoner population rate world 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Prisoners may sleep in dormitories on bunk beds with lockers to store their possessions.</a:t>
            </a:r>
          </a:p>
          <a:p>
            <a:r>
              <a:rPr lang="en-US" dirty="0" smtClean="0"/>
              <a:t>They may have communal showers, toilets and sinks. </a:t>
            </a:r>
          </a:p>
          <a:p>
            <a:r>
              <a:rPr lang="en-US" dirty="0" smtClean="0"/>
              <a:t>Dormitories are locked at night with one or more correctional officers supervising. </a:t>
            </a:r>
          </a:p>
          <a:p>
            <a:r>
              <a:rPr lang="en-US" dirty="0" smtClean="0"/>
              <a:t>There is less supervision over the internal movements of prisoners. </a:t>
            </a:r>
          </a:p>
          <a:p>
            <a:r>
              <a:rPr lang="en-US" dirty="0" smtClean="0"/>
              <a:t>The perimeter is generally double fenced and regularly patrolled.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Prisoners usually have one- or two-person cells operated from a remote control station.</a:t>
            </a:r>
          </a:p>
          <a:p>
            <a:r>
              <a:rPr lang="en-US" dirty="0" smtClean="0"/>
              <a:t>Each cell has its own toilet and sink. </a:t>
            </a:r>
          </a:p>
          <a:p>
            <a:r>
              <a:rPr lang="en-US" dirty="0" smtClean="0"/>
              <a:t>Inmates may leave their cells for work assignments or correctional programs and otherwise may be allowed in a common area in the cellblock or an exercise yard. </a:t>
            </a:r>
          </a:p>
          <a:p>
            <a:r>
              <a:rPr lang="en-US" dirty="0" smtClean="0"/>
              <a:t>The fences are generally double fences with watchtowers housing armed guards, plus often a third, lethal-current electric fence in the middle.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Security Prison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prisoners have individual cells with sliding doors controlled from a secure remote control station. </a:t>
            </a:r>
          </a:p>
          <a:p>
            <a:r>
              <a:rPr lang="en-US" dirty="0" smtClean="0"/>
              <a:t>Prisoners are allowed out of their cells one out of twenty four hours. When out of their cells, prisoners remain in the cell block or an exterior cage. </a:t>
            </a:r>
          </a:p>
          <a:p>
            <a:r>
              <a:rPr lang="en-US" dirty="0" smtClean="0"/>
              <a:t>Movement out of the cell block or "pod" is tightly restricted using restraints and escorts by correctional officers.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Supermax</a:t>
            </a:r>
            <a:r>
              <a:rPr lang="en-US" dirty="0" smtClean="0"/>
              <a:t>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 the highest level of prison security. </a:t>
            </a:r>
          </a:p>
          <a:p>
            <a:r>
              <a:rPr lang="en-US" dirty="0" smtClean="0"/>
              <a:t>These units hold those considered the most dangerous inmates, as well as inmates that have been deemed too high-profile or too great a national security risk for a normal prison.</a:t>
            </a:r>
          </a:p>
          <a:p>
            <a:pPr lvl="1"/>
            <a:r>
              <a:rPr lang="en-US" dirty="0" smtClean="0"/>
              <a:t>Include inmates who have committed assaults, murders, or other serious violations in less secure facilities, and inmates known to be or accused of being prison gang members. </a:t>
            </a:r>
          </a:p>
          <a:p>
            <a:r>
              <a:rPr lang="en-US" dirty="0" smtClean="0"/>
              <a:t>Most states have either a </a:t>
            </a:r>
            <a:r>
              <a:rPr lang="en-US" dirty="0" err="1" smtClean="0"/>
              <a:t>supermax</a:t>
            </a:r>
            <a:r>
              <a:rPr lang="en-US" dirty="0" smtClean="0"/>
              <a:t> section of a prison facility or an entire prison facility designated as a </a:t>
            </a:r>
            <a:r>
              <a:rPr lang="en-US" dirty="0" err="1" smtClean="0"/>
              <a:t>supermax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23-hour confinement and abridged amenities for inmates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r>
              <a:rPr lang="en-US" dirty="0" smtClean="0"/>
              <a:t>Solitary Confinement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special </a:t>
            </a:r>
            <a:r>
              <a:rPr lang="en-US" dirty="0" smtClean="0"/>
              <a:t>form of imprisonment in which a prisoner is isolated from any human contact, though often with the exception of members of prison staff. </a:t>
            </a:r>
          </a:p>
          <a:p>
            <a:r>
              <a:rPr lang="en-US" dirty="0" smtClean="0"/>
              <a:t>Sometimes employed as a form of punishment beyond incarceration for a prisoner and has been cited as an additional measure of protection from the inmate. </a:t>
            </a:r>
          </a:p>
          <a:p>
            <a:r>
              <a:rPr lang="en-US" dirty="0" smtClean="0"/>
              <a:t>This form of punishment is also given for violations of prison regulations. </a:t>
            </a:r>
          </a:p>
          <a:p>
            <a:r>
              <a:rPr lang="en-US" dirty="0" smtClean="0"/>
              <a:t>It is also used as a form of protective custody and to implement a suicide watch.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type of imprisonment (or care) to protect a person from harm, either from outside sources or other prisoners.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Many administrators believe the level of violence, or the underlying threat of violence within prisons, is a chief factor causing the need for PC units.</a:t>
            </a:r>
          </a:p>
          <a:p>
            <a:r>
              <a:rPr lang="en-US" dirty="0" smtClean="0"/>
              <a:t>Prisoners have the opportunity to request protective custody if they get the impression that the environment they are living in is harmful to their well being. </a:t>
            </a:r>
          </a:p>
          <a:p>
            <a:pPr lvl="1"/>
            <a:r>
              <a:rPr lang="en-US" dirty="0" smtClean="0"/>
              <a:t>Their request may be granted if the officials rule that the prisoner is truly at risk. </a:t>
            </a:r>
          </a:p>
          <a:p>
            <a:r>
              <a:rPr lang="en-US" dirty="0" smtClean="0"/>
              <a:t>Protective custody might simply involve putting the person in a secure prison (if the threat is from the outside), but usually protective custody involves some degree of solitary confinement.</a:t>
            </a:r>
          </a:p>
          <a:p>
            <a:r>
              <a:rPr lang="en-US" dirty="0" smtClean="0"/>
              <a:t>For people who are threatened because of their association with a certain group, moving them to another section of the prison may be sufficient.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Rehabilitation &amp; Re-entry to Society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Second Chance Act</a:t>
            </a:r>
          </a:p>
          <a:p>
            <a:pPr lvl="1"/>
            <a:r>
              <a:rPr lang="en-US" dirty="0" smtClean="0"/>
              <a:t>Authorizes $165 million in spending per year on:</a:t>
            </a:r>
          </a:p>
          <a:p>
            <a:pPr lvl="2"/>
            <a:r>
              <a:rPr lang="en-US" dirty="0" smtClean="0"/>
              <a:t>Schooling and drug treatment inside prison</a:t>
            </a:r>
          </a:p>
          <a:p>
            <a:pPr lvl="2"/>
            <a:r>
              <a:rPr lang="en-US" dirty="0" smtClean="0"/>
              <a:t>Aid with housing, employment and the building of family and community ties after release. </a:t>
            </a:r>
          </a:p>
          <a:p>
            <a:pPr lvl="2"/>
            <a:r>
              <a:rPr lang="en-US" dirty="0" smtClean="0"/>
              <a:t>elderly offender early release program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states cannot afford to keep building more prisons</a:t>
            </a:r>
          </a:p>
          <a:p>
            <a:pPr lvl="1"/>
            <a:r>
              <a:rPr lang="en-US" dirty="0" smtClean="0"/>
              <a:t>concern for the victims of repeat offenders and for the wasted lives of the offenders themselves</a:t>
            </a:r>
          </a:p>
          <a:p>
            <a:pPr lvl="2"/>
            <a:r>
              <a:rPr lang="en-US" dirty="0" smtClean="0"/>
              <a:t>about 40% of all federal prisoners released will reoffend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1360</Words>
  <Application>Microsoft Office PowerPoint</Application>
  <PresentationFormat>On-screen Show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UNIT 2 – CRIMINAL LAW</vt:lpstr>
      <vt:lpstr>Minimum Security</vt:lpstr>
      <vt:lpstr>Medium Security</vt:lpstr>
      <vt:lpstr>Close Security</vt:lpstr>
      <vt:lpstr>Maximum Security Prison</vt:lpstr>
      <vt:lpstr>Supermax Facilities</vt:lpstr>
      <vt:lpstr>Solitary Confinement</vt:lpstr>
      <vt:lpstr>Protective Custody</vt:lpstr>
      <vt:lpstr>Rehabilitation &amp; Re-entry to Society </vt:lpstr>
      <vt:lpstr>Elderly Offender Early Release Program</vt:lpstr>
      <vt:lpstr>“Good Time”</vt:lpstr>
      <vt:lpstr>Parole</vt:lpstr>
      <vt:lpstr>Probation </vt:lpstr>
      <vt:lpstr>Corrections</vt:lpstr>
      <vt:lpstr>Statistics http://www.bop.gov/about/statistics/ http://www.sentencingproject.org/map/map.cfm</vt:lpstr>
      <vt:lpstr>PowerPoint Presentation</vt:lpstr>
      <vt:lpstr>PowerPoint Presentation</vt:lpstr>
      <vt:lpstr>PowerPoint Presentation</vt:lpstr>
      <vt:lpstr>PowerPoint Presentation</vt:lpstr>
      <vt:lpstr>Federal Prisoners  Since 1950</vt:lpstr>
      <vt:lpstr>PowerPoint Presentation</vt:lpstr>
      <vt:lpstr>PowerPoint Presentation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CRIMINAL LAW</dc:title>
  <dc:creator>esakxxm702</dc:creator>
  <cp:lastModifiedBy>data: esakxxm702</cp:lastModifiedBy>
  <cp:revision>24</cp:revision>
  <dcterms:created xsi:type="dcterms:W3CDTF">2014-01-08T16:42:32Z</dcterms:created>
  <dcterms:modified xsi:type="dcterms:W3CDTF">2014-10-16T13:47:02Z</dcterms:modified>
</cp:coreProperties>
</file>