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8" r:id="rId3"/>
    <p:sldId id="260" r:id="rId4"/>
    <p:sldId id="264" r:id="rId5"/>
    <p:sldId id="259" r:id="rId6"/>
    <p:sldId id="263" r:id="rId7"/>
    <p:sldId id="261" r:id="rId8"/>
    <p:sldId id="262" r:id="rId9"/>
    <p:sldId id="257" r:id="rId10"/>
    <p:sldId id="266" r:id="rId11"/>
    <p:sldId id="267" r:id="rId12"/>
    <p:sldId id="273" r:id="rId13"/>
    <p:sldId id="268" r:id="rId14"/>
    <p:sldId id="269" r:id="rId15"/>
    <p:sldId id="270" r:id="rId16"/>
    <p:sldId id="271" r:id="rId17"/>
    <p:sldId id="274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EAD8B-7E96-4537-A92E-C8B76751DAAF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B4374-BA7C-4241-B27F-664672436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B4374-BA7C-4241-B27F-6646724368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05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97D38-CC66-40C3-A594-52651D2C963A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FD29F21-A42D-46E8-ADDC-2A3666FE14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97D38-CC66-40C3-A594-52651D2C963A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9F21-A42D-46E8-ADDC-2A3666FE14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97D38-CC66-40C3-A594-52651D2C963A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9F21-A42D-46E8-ADDC-2A3666FE14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A43B71E-4A61-4EFE-92B1-EEE9E76066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565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2923291-7C47-4544-AF02-D3A52456D3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360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97D38-CC66-40C3-A594-52651D2C963A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9F21-A42D-46E8-ADDC-2A3666FE14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97D38-CC66-40C3-A594-52651D2C963A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9F21-A42D-46E8-ADDC-2A3666FE14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97D38-CC66-40C3-A594-52651D2C963A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9F21-A42D-46E8-ADDC-2A3666FE14F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97D38-CC66-40C3-A594-52651D2C963A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9F21-A42D-46E8-ADDC-2A3666FE14F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97D38-CC66-40C3-A594-52651D2C963A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9F21-A42D-46E8-ADDC-2A3666FE14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97D38-CC66-40C3-A594-52651D2C963A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9F21-A42D-46E8-ADDC-2A3666FE14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97D38-CC66-40C3-A594-52651D2C963A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9F21-A42D-46E8-ADDC-2A3666FE14F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97D38-CC66-40C3-A594-52651D2C963A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9F21-A42D-46E8-ADDC-2A3666FE14F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5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6097D38-CC66-40C3-A594-52651D2C963A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DFD29F21-A42D-46E8-ADDC-2A3666FE14F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Image:EddieCicotte55.jpg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en.wikipedia.org/wiki/Image:ShoelessJoeJackson.jpe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Image:GeorgeBuckWeaver55.jpg" TargetMode="External"/><Relationship Id="rId11" Type="http://schemas.openxmlformats.org/officeDocument/2006/relationships/image" Target="../media/image22.jpeg"/><Relationship Id="rId5" Type="http://schemas.openxmlformats.org/officeDocument/2006/relationships/image" Target="../media/image19.jpeg"/><Relationship Id="rId10" Type="http://schemas.openxmlformats.org/officeDocument/2006/relationships/hyperlink" Target="http://en.wikipedia.org/wiki/Image:ArnoldChickGandil55.jpg" TargetMode="External"/><Relationship Id="rId4" Type="http://schemas.openxmlformats.org/officeDocument/2006/relationships/hyperlink" Target="http://en.wikipedia.org/wiki/Image:Weaver-risberg.jpg" TargetMode="External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1931_NationalAirRace.jpg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SECTION 3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YOUTH CULTURE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4830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Professional Baseball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600200"/>
            <a:ext cx="8305800" cy="4038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700" dirty="0"/>
              <a:t>Chicago White </a:t>
            </a:r>
            <a:r>
              <a:rPr lang="en-US" altLang="en-US" sz="2700" dirty="0" smtClean="0"/>
              <a:t>Sox -1919</a:t>
            </a:r>
          </a:p>
          <a:p>
            <a:pPr>
              <a:lnSpc>
                <a:spcPct val="90000"/>
              </a:lnSpc>
            </a:pPr>
            <a:r>
              <a:rPr lang="en-US" altLang="en-US" sz="2700" dirty="0" smtClean="0"/>
              <a:t>“Black Sox” Scandal</a:t>
            </a:r>
          </a:p>
          <a:p>
            <a:pPr lvl="1">
              <a:lnSpc>
                <a:spcPct val="90000"/>
              </a:lnSpc>
            </a:pPr>
            <a:r>
              <a:rPr lang="en-US" altLang="en-US" sz="2300" dirty="0" smtClean="0"/>
              <a:t>Players threw the World Series for money</a:t>
            </a:r>
            <a:endParaRPr lang="en-US" altLang="en-US" sz="2300" dirty="0"/>
          </a:p>
          <a:p>
            <a:pPr>
              <a:lnSpc>
                <a:spcPct val="90000"/>
              </a:lnSpc>
            </a:pPr>
            <a:r>
              <a:rPr lang="en-US" altLang="en-US" sz="2700" dirty="0"/>
              <a:t>Judge </a:t>
            </a:r>
            <a:r>
              <a:rPr lang="en-US" altLang="en-US" sz="2700" dirty="0" smtClean="0"/>
              <a:t>Landis </a:t>
            </a:r>
            <a:r>
              <a:rPr lang="en-US" altLang="en-US" sz="2700" dirty="0"/>
              <a:t>kicks out the </a:t>
            </a:r>
            <a:r>
              <a:rPr lang="en-US" altLang="en-US" sz="2700" dirty="0" smtClean="0"/>
              <a:t>players involved for life</a:t>
            </a:r>
            <a:endParaRPr lang="en-US" altLang="en-US" sz="2700" dirty="0"/>
          </a:p>
        </p:txBody>
      </p:sp>
      <p:pic>
        <p:nvPicPr>
          <p:cNvPr id="8204" name="Picture 12" descr="1919WhiteSoxteamphot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81400"/>
            <a:ext cx="5029200" cy="304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88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/>
              <a:t>The Players</a:t>
            </a:r>
          </a:p>
        </p:txBody>
      </p:sp>
      <p:pic>
        <p:nvPicPr>
          <p:cNvPr id="23559" name="Picture 7" descr="Joseph Jefferson Jackson">
            <a:hlinkClick r:id="rId2" tooltip="Joseph Jefferson Jacks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190500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492125" y="3084513"/>
            <a:ext cx="145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Joe Jackson</a:t>
            </a:r>
          </a:p>
        </p:txBody>
      </p:sp>
      <p:pic>
        <p:nvPicPr>
          <p:cNvPr id="23562" name="Picture 10" descr="George &quot;Buck&quot; Weaver (l) and Charles &quot;Swede&quot; Risberg (r)">
            <a:hlinkClick r:id="rId4" tooltip="George &quot;Buck&quot; Weaver (l) and Charles &quot;Swede&quot; Risberg (r)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8" t="4849" r="12979"/>
          <a:stretch/>
        </p:blipFill>
        <p:spPr bwMode="auto">
          <a:xfrm>
            <a:off x="913534" y="3789873"/>
            <a:ext cx="1601932" cy="2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2615501" y="6107668"/>
            <a:ext cx="18551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“</a:t>
            </a:r>
            <a:r>
              <a:rPr lang="en-US" altLang="en-US" dirty="0"/>
              <a:t>Swede” </a:t>
            </a:r>
            <a:r>
              <a:rPr lang="en-US" altLang="en-US" dirty="0" err="1"/>
              <a:t>Riesberg</a:t>
            </a:r>
            <a:endParaRPr lang="en-US" altLang="en-US" dirty="0"/>
          </a:p>
        </p:txBody>
      </p:sp>
      <p:pic>
        <p:nvPicPr>
          <p:cNvPr id="23565" name="Picture 13" descr="Buck Weaver">
            <a:hlinkClick r:id="rId6" tooltip="Buck Weaver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7200"/>
            <a:ext cx="1905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6877050" y="3429000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Buck Weaver</a:t>
            </a:r>
          </a:p>
        </p:txBody>
      </p:sp>
      <p:pic>
        <p:nvPicPr>
          <p:cNvPr id="23568" name="Picture 16" descr="Eddie Cicotte">
            <a:hlinkClick r:id="rId8" tooltip="Eddie Cicott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28800"/>
            <a:ext cx="19050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3733800" y="4648200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Eddie Cicotte</a:t>
            </a:r>
          </a:p>
        </p:txBody>
      </p:sp>
      <p:pic>
        <p:nvPicPr>
          <p:cNvPr id="23571" name="Picture 19" descr="1919 baseball card of Arnold &quot;Chick&quot; Gandil">
            <a:hlinkClick r:id="rId10" tooltip="1919 baseball card of Arnold &quot;Chick&quot; Gandil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9" t="6645" r="7792" b="7050"/>
          <a:stretch/>
        </p:blipFill>
        <p:spPr bwMode="auto">
          <a:xfrm>
            <a:off x="5853545" y="3854378"/>
            <a:ext cx="1652155" cy="275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7566314" y="5638800"/>
            <a:ext cx="1479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Chick </a:t>
            </a:r>
            <a:r>
              <a:rPr lang="en-US" altLang="en-US" dirty="0" err="1"/>
              <a:t>Gandil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678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Sports and Sports Legends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86300" y="1828800"/>
            <a:ext cx="4000500" cy="4724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700" dirty="0"/>
              <a:t>Team of the 20s</a:t>
            </a:r>
          </a:p>
          <a:p>
            <a:pPr lvl="1">
              <a:lnSpc>
                <a:spcPct val="90000"/>
              </a:lnSpc>
            </a:pPr>
            <a:r>
              <a:rPr lang="en-US" altLang="en-US" sz="2300" dirty="0"/>
              <a:t>New York Yankees</a:t>
            </a:r>
          </a:p>
          <a:p>
            <a:pPr lvl="2">
              <a:lnSpc>
                <a:spcPct val="90000"/>
              </a:lnSpc>
            </a:pPr>
            <a:r>
              <a:rPr lang="en-US" altLang="en-US" sz="2100" dirty="0"/>
              <a:t>Babe Ruth</a:t>
            </a:r>
          </a:p>
          <a:p>
            <a:pPr lvl="2">
              <a:lnSpc>
                <a:spcPct val="90000"/>
              </a:lnSpc>
            </a:pPr>
            <a:r>
              <a:rPr lang="en-US" altLang="en-US" sz="2100" dirty="0"/>
              <a:t>Ty Cobb</a:t>
            </a:r>
          </a:p>
          <a:p>
            <a:pPr lvl="2">
              <a:lnSpc>
                <a:spcPct val="90000"/>
              </a:lnSpc>
            </a:pPr>
            <a:r>
              <a:rPr lang="en-US" altLang="en-US" sz="2100" dirty="0"/>
              <a:t>Lou </a:t>
            </a:r>
            <a:r>
              <a:rPr lang="en-US" altLang="en-US" sz="2100" dirty="0" err="1"/>
              <a:t>Gerhig</a:t>
            </a:r>
            <a:endParaRPr lang="en-US" altLang="en-US" sz="2100" dirty="0"/>
          </a:p>
          <a:p>
            <a:r>
              <a:rPr lang="en-US" altLang="en-US" sz="2400" dirty="0" smtClean="0"/>
              <a:t>Babe Ruth</a:t>
            </a:r>
          </a:p>
          <a:p>
            <a:pPr lvl="1"/>
            <a:r>
              <a:rPr lang="en-US" altLang="en-US" sz="2300" dirty="0" smtClean="0"/>
              <a:t>Led </a:t>
            </a:r>
            <a:r>
              <a:rPr lang="en-US" altLang="en-US" sz="2300" dirty="0"/>
              <a:t>the NY Yankees to 4 World </a:t>
            </a:r>
            <a:r>
              <a:rPr lang="en-US" altLang="en-US" sz="2300" dirty="0" smtClean="0"/>
              <a:t>Series</a:t>
            </a:r>
          </a:p>
          <a:p>
            <a:pPr lvl="1"/>
            <a:r>
              <a:rPr lang="en-US" altLang="en-US" sz="2300" dirty="0" smtClean="0"/>
              <a:t>60 homeruns in 1 season</a:t>
            </a:r>
            <a:endParaRPr lang="en-US" altLang="en-US" sz="2300" dirty="0"/>
          </a:p>
          <a:p>
            <a:r>
              <a:rPr lang="en-US" altLang="en-US" sz="2400" dirty="0" smtClean="0"/>
              <a:t>Jim Thorpe</a:t>
            </a:r>
          </a:p>
          <a:p>
            <a:pPr lvl="1"/>
            <a:r>
              <a:rPr lang="en-US" altLang="en-US" sz="2300" dirty="0" smtClean="0"/>
              <a:t>All-around athlete</a:t>
            </a:r>
          </a:p>
          <a:p>
            <a:pPr lvl="1"/>
            <a:r>
              <a:rPr lang="en-US" altLang="en-US" sz="2300" dirty="0" smtClean="0"/>
              <a:t>Football, basketball, track and field</a:t>
            </a:r>
            <a:endParaRPr lang="en-US" altLang="en-US" sz="2300" dirty="0"/>
          </a:p>
        </p:txBody>
      </p:sp>
      <p:pic>
        <p:nvPicPr>
          <p:cNvPr id="26632" name="Picture 8" descr="qzbtlgb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84" y="1524000"/>
            <a:ext cx="2791691" cy="302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10" descr="uewb_10_img06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752" y="3590938"/>
            <a:ext cx="2538847" cy="309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707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b="1" dirty="0"/>
              <a:t>Professional and College Football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28800"/>
            <a:ext cx="5570898" cy="3401290"/>
          </a:xfrm>
        </p:spPr>
        <p:txBody>
          <a:bodyPr>
            <a:normAutofit/>
          </a:bodyPr>
          <a:lstStyle/>
          <a:p>
            <a:r>
              <a:rPr lang="en-US" altLang="en-US" sz="2700" dirty="0"/>
              <a:t>College </a:t>
            </a:r>
            <a:r>
              <a:rPr lang="en-US" altLang="en-US" sz="2700" dirty="0" smtClean="0"/>
              <a:t>Football</a:t>
            </a:r>
            <a:endParaRPr lang="en-US" altLang="en-US" sz="2700" dirty="0" smtClean="0"/>
          </a:p>
          <a:p>
            <a:pPr lvl="1"/>
            <a:r>
              <a:rPr lang="en-US" altLang="en-US" sz="2300" dirty="0" smtClean="0"/>
              <a:t>Army v. Navy</a:t>
            </a:r>
            <a:endParaRPr lang="en-US" altLang="en-US" sz="2300" dirty="0" smtClean="0"/>
          </a:p>
          <a:p>
            <a:pPr lvl="1"/>
            <a:r>
              <a:rPr lang="en-US" altLang="en-US" sz="2300" dirty="0" smtClean="0"/>
              <a:t>Harvard v. Yale</a:t>
            </a:r>
            <a:endParaRPr lang="en-US" altLang="en-US" sz="2300" dirty="0"/>
          </a:p>
          <a:p>
            <a:r>
              <a:rPr lang="en-US" altLang="en-US" sz="2700" dirty="0" smtClean="0"/>
              <a:t>Professional Football</a:t>
            </a:r>
            <a:endParaRPr lang="en-US" altLang="en-US" sz="2700" dirty="0" smtClean="0"/>
          </a:p>
          <a:p>
            <a:pPr lvl="1"/>
            <a:r>
              <a:rPr lang="en-US" altLang="en-US" sz="2300" dirty="0" smtClean="0"/>
              <a:t>Thanksgiving </a:t>
            </a:r>
            <a:r>
              <a:rPr lang="en-US" altLang="en-US" sz="2300" dirty="0"/>
              <a:t>Day </a:t>
            </a:r>
            <a:r>
              <a:rPr lang="en-US" altLang="en-US" sz="2300" dirty="0" smtClean="0"/>
              <a:t>Game -1925</a:t>
            </a:r>
            <a:endParaRPr lang="en-US" altLang="en-US" sz="23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694" y="4416130"/>
            <a:ext cx="4274306" cy="220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8" t="6909" r="8556" b="6399"/>
          <a:stretch/>
        </p:blipFill>
        <p:spPr bwMode="auto">
          <a:xfrm>
            <a:off x="4218157" y="2209800"/>
            <a:ext cx="1675297" cy="147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" t="4224" r="5200" b="2105"/>
          <a:stretch/>
        </p:blipFill>
        <p:spPr bwMode="auto">
          <a:xfrm>
            <a:off x="6104298" y="1843885"/>
            <a:ext cx="1271536" cy="204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8" r="24788"/>
          <a:stretch/>
        </p:blipFill>
        <p:spPr bwMode="auto">
          <a:xfrm>
            <a:off x="7578590" y="1308632"/>
            <a:ext cx="1434402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20737" r="18567" b="11476"/>
          <a:stretch/>
        </p:blipFill>
        <p:spPr bwMode="auto">
          <a:xfrm>
            <a:off x="1915741" y="4423307"/>
            <a:ext cx="2569408" cy="219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857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Professional Golf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700"/>
              <a:t>Bobby Jones and Walter Hagen (Movie: Legend of Bagger Vance)</a:t>
            </a:r>
          </a:p>
          <a:p>
            <a:r>
              <a:rPr lang="en-US" altLang="en-US" sz="2700"/>
              <a:t>Brought Professional Golf to the forefront of sports, the sport takes off in popularity</a:t>
            </a:r>
          </a:p>
        </p:txBody>
      </p:sp>
      <p:pic>
        <p:nvPicPr>
          <p:cNvPr id="10252" name="Picture 1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57600"/>
            <a:ext cx="321945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BobbyJon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2057400"/>
            <a:ext cx="2276475" cy="403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1203325" y="5599113"/>
            <a:ext cx="150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/>
              <a:t>Bobby Jones</a:t>
            </a:r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2667000" y="5791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58" name="Picture 18" descr="riv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828800"/>
            <a:ext cx="1785938" cy="18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517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Horse Racing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700" dirty="0"/>
              <a:t>Horse Jockey: George “Mars” Cassidy</a:t>
            </a:r>
          </a:p>
          <a:p>
            <a:r>
              <a:rPr lang="en-US" altLang="en-US" sz="2700" dirty="0" err="1"/>
              <a:t>Ak</a:t>
            </a:r>
            <a:r>
              <a:rPr lang="en-US" altLang="en-US" sz="2700" dirty="0"/>
              <a:t>-</a:t>
            </a:r>
            <a:r>
              <a:rPr lang="en-US" altLang="en-US" sz="2700" dirty="0" err="1"/>
              <a:t>Sar</a:t>
            </a:r>
            <a:r>
              <a:rPr lang="en-US" altLang="en-US" sz="2700" dirty="0"/>
              <a:t>-Ben in Omaha est. Horse racing (south of UNO)</a:t>
            </a:r>
          </a:p>
          <a:p>
            <a:r>
              <a:rPr lang="en-US" altLang="en-US" sz="2700" dirty="0"/>
              <a:t>Sea Biscuit (1930s)</a:t>
            </a:r>
          </a:p>
        </p:txBody>
      </p:sp>
      <p:pic>
        <p:nvPicPr>
          <p:cNvPr id="12296" name="Picture 8" descr="CitationWork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91541"/>
            <a:ext cx="34290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seabiscu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165569"/>
            <a:ext cx="3162300" cy="24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47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Air Races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61084" y="1524000"/>
            <a:ext cx="3810000" cy="2437534"/>
          </a:xfrm>
        </p:spPr>
        <p:txBody>
          <a:bodyPr>
            <a:normAutofit fontScale="92500"/>
          </a:bodyPr>
          <a:lstStyle/>
          <a:p>
            <a:r>
              <a:rPr lang="en-US" altLang="en-US" sz="2700" dirty="0"/>
              <a:t>World War I </a:t>
            </a:r>
            <a:r>
              <a:rPr lang="en-US" altLang="en-US" sz="2700" dirty="0" smtClean="0"/>
              <a:t>pilots</a:t>
            </a:r>
          </a:p>
          <a:p>
            <a:r>
              <a:rPr lang="en-US" altLang="en-US" sz="2700" dirty="0" smtClean="0"/>
              <a:t>Would compete </a:t>
            </a:r>
            <a:r>
              <a:rPr lang="en-US" altLang="en-US" sz="2700" dirty="0"/>
              <a:t>for prizes</a:t>
            </a:r>
          </a:p>
          <a:p>
            <a:pPr lvl="1"/>
            <a:r>
              <a:rPr lang="en-US" altLang="en-US" sz="2300" dirty="0"/>
              <a:t>Eddie Rickenbacker</a:t>
            </a:r>
          </a:p>
          <a:p>
            <a:pPr lvl="1"/>
            <a:r>
              <a:rPr lang="en-US" altLang="en-US" sz="2300" dirty="0"/>
              <a:t>Jimmy Doolittle</a:t>
            </a:r>
          </a:p>
          <a:p>
            <a:r>
              <a:rPr lang="en-US" altLang="en-US" sz="2700" dirty="0"/>
              <a:t>Great Crashes!</a:t>
            </a:r>
          </a:p>
        </p:txBody>
      </p:sp>
      <p:pic>
        <p:nvPicPr>
          <p:cNvPr id="14343" name="Picture 7" descr="163px-1930_NationalAirR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65456"/>
            <a:ext cx="15525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1931">
            <a:hlinkClick r:id="rId3" tooltip="1931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4174548"/>
            <a:ext cx="1552575" cy="2514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50" name="Picture 14" descr="2007_4_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080" y="381000"/>
            <a:ext cx="4685197" cy="269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6" descr="329029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321" y="3620366"/>
            <a:ext cx="465295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98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/>
              <a:t>Barnstormers </a:t>
            </a:r>
            <a:r>
              <a:rPr lang="en-US" altLang="en-US" b="1" dirty="0" smtClean="0"/>
              <a:t>&amp; Dare </a:t>
            </a:r>
            <a:r>
              <a:rPr lang="en-US" altLang="en-US" b="1" dirty="0"/>
              <a:t>Devils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0104" y="1854200"/>
            <a:ext cx="5867400" cy="2434504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World War I pilots would fly around the country giving air </a:t>
            </a:r>
            <a:r>
              <a:rPr lang="en-US" altLang="en-US" sz="2400" dirty="0" smtClean="0"/>
              <a:t>shows</a:t>
            </a:r>
          </a:p>
          <a:p>
            <a:r>
              <a:rPr lang="en-US" altLang="en-US" sz="2400" dirty="0" smtClean="0"/>
              <a:t>Would perform for crowds in farm fields</a:t>
            </a:r>
            <a:endParaRPr lang="en-US" sz="2400" dirty="0" smtClean="0"/>
          </a:p>
          <a:p>
            <a:r>
              <a:rPr lang="en-US" sz="2400" dirty="0" smtClean="0"/>
              <a:t>Insane stunts with no safety harnesses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5" t="12723" r="31250" b="10183"/>
          <a:stretch/>
        </p:blipFill>
        <p:spPr bwMode="auto">
          <a:xfrm>
            <a:off x="6296161" y="4263304"/>
            <a:ext cx="266773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 t="13673" r="26148" b="-1"/>
          <a:stretch/>
        </p:blipFill>
        <p:spPr bwMode="auto">
          <a:xfrm>
            <a:off x="6314209" y="1692860"/>
            <a:ext cx="2631634" cy="254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t="7121" r="32588" b="15435"/>
          <a:stretch/>
        </p:blipFill>
        <p:spPr bwMode="auto">
          <a:xfrm>
            <a:off x="228599" y="4263303"/>
            <a:ext cx="264990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t="9148" r="3662" b="9949"/>
          <a:stretch/>
        </p:blipFill>
        <p:spPr bwMode="auto">
          <a:xfrm>
            <a:off x="2878504" y="4288704"/>
            <a:ext cx="3429000" cy="173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063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3352800" cy="990600"/>
          </a:xfrm>
        </p:spPr>
        <p:txBody>
          <a:bodyPr>
            <a:normAutofit/>
          </a:bodyPr>
          <a:lstStyle/>
          <a:p>
            <a:r>
              <a:rPr lang="en-US" altLang="en-US" sz="3600" b="1" dirty="0" smtClean="0"/>
              <a:t>Aviators</a:t>
            </a:r>
            <a:endParaRPr lang="en-US" altLang="en-US" sz="3600" b="1" dirty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28800"/>
            <a:ext cx="4000500" cy="4648200"/>
          </a:xfrm>
        </p:spPr>
        <p:txBody>
          <a:bodyPr>
            <a:normAutofit/>
          </a:bodyPr>
          <a:lstStyle/>
          <a:p>
            <a:r>
              <a:rPr lang="en-US" altLang="en-US" sz="2000" dirty="0" smtClean="0"/>
              <a:t>Bess </a:t>
            </a:r>
            <a:r>
              <a:rPr lang="en-US" altLang="en-US" sz="2000" dirty="0"/>
              <a:t>Coleman – 1</a:t>
            </a:r>
            <a:r>
              <a:rPr lang="en-US" altLang="en-US" sz="2000" baseline="30000" dirty="0"/>
              <a:t>st</a:t>
            </a:r>
            <a:r>
              <a:rPr lang="en-US" altLang="en-US" sz="2000" dirty="0"/>
              <a:t> African Amer. Woman pilot</a:t>
            </a:r>
          </a:p>
          <a:p>
            <a:endParaRPr lang="en-US" altLang="en-US" sz="1000" dirty="0" smtClean="0"/>
          </a:p>
          <a:p>
            <a:r>
              <a:rPr lang="en-US" altLang="en-US" sz="2000" dirty="0" smtClean="0"/>
              <a:t>Charles </a:t>
            </a:r>
            <a:r>
              <a:rPr lang="en-US" altLang="en-US" sz="2000" dirty="0"/>
              <a:t>Lindbergh – 1</a:t>
            </a:r>
            <a:r>
              <a:rPr lang="en-US" altLang="en-US" sz="2000" baseline="30000" dirty="0"/>
              <a:t>st</a:t>
            </a:r>
            <a:r>
              <a:rPr lang="en-US" altLang="en-US" sz="2000" dirty="0"/>
              <a:t> man to fly across the Atlantic Ocean: NY to Paris: 33.5 </a:t>
            </a:r>
            <a:r>
              <a:rPr lang="en-US" altLang="en-US" sz="2000" dirty="0" err="1"/>
              <a:t>hrs</a:t>
            </a:r>
            <a:endParaRPr lang="en-US" altLang="en-US" sz="2000" dirty="0"/>
          </a:p>
          <a:p>
            <a:endParaRPr lang="en-US" altLang="en-US" sz="1000" dirty="0" smtClean="0"/>
          </a:p>
          <a:p>
            <a:r>
              <a:rPr lang="en-US" altLang="en-US" sz="2000" dirty="0" smtClean="0"/>
              <a:t>Amelia </a:t>
            </a:r>
            <a:r>
              <a:rPr lang="en-US" altLang="en-US" sz="2000" dirty="0"/>
              <a:t>Earhart – 1</a:t>
            </a:r>
            <a:r>
              <a:rPr lang="en-US" altLang="en-US" sz="2000" baseline="30000" dirty="0"/>
              <a:t>st</a:t>
            </a:r>
            <a:r>
              <a:rPr lang="en-US" altLang="en-US" sz="2000" dirty="0"/>
              <a:t> Woman to fly across the Atlantic Ocean</a:t>
            </a:r>
          </a:p>
          <a:p>
            <a:endParaRPr lang="en-US" altLang="en-US" sz="1000" dirty="0" smtClean="0"/>
          </a:p>
          <a:p>
            <a:r>
              <a:rPr lang="en-US" altLang="en-US" sz="2000" dirty="0" smtClean="0"/>
              <a:t>Jimmy </a:t>
            </a:r>
            <a:r>
              <a:rPr lang="en-US" altLang="en-US" sz="2000" dirty="0"/>
              <a:t>Doolittle – 1</a:t>
            </a:r>
            <a:r>
              <a:rPr lang="en-US" altLang="en-US" sz="2000" baseline="30000" dirty="0"/>
              <a:t>st</a:t>
            </a:r>
            <a:r>
              <a:rPr lang="en-US" altLang="en-US" sz="2000" dirty="0"/>
              <a:t> non stop flight across the country: 9 </a:t>
            </a:r>
            <a:r>
              <a:rPr lang="en-US" altLang="en-US" sz="2000" dirty="0" err="1"/>
              <a:t>hrs</a:t>
            </a:r>
            <a:endParaRPr lang="en-US" altLang="en-US" sz="2000" dirty="0"/>
          </a:p>
        </p:txBody>
      </p:sp>
      <p:pic>
        <p:nvPicPr>
          <p:cNvPr id="24589" name="Picture 13" descr="Bes Cole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4" y="547254"/>
            <a:ext cx="1995382" cy="2695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4591" name="Picture 15" descr="Charles Lindberg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547254"/>
            <a:ext cx="1950703" cy="2695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4595" name="Picture 19" descr="Amelia Earh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4" y="3657600"/>
            <a:ext cx="1995382" cy="2695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"/>
          <a:stretch/>
        </p:blipFill>
        <p:spPr bwMode="auto">
          <a:xfrm>
            <a:off x="6934199" y="3657600"/>
            <a:ext cx="1950703" cy="2695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50039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College students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038599"/>
          </a:xfrm>
        </p:spPr>
        <p:txBody>
          <a:bodyPr>
            <a:normAutofit/>
          </a:bodyPr>
          <a:lstStyle/>
          <a:p>
            <a:r>
              <a:rPr lang="en-US" sz="2400" dirty="0"/>
              <a:t>Young people living in rural communities moved to the cities for better opportunities and more adventure.</a:t>
            </a:r>
          </a:p>
          <a:p>
            <a:r>
              <a:rPr lang="en-US" sz="2400" dirty="0" smtClean="0"/>
              <a:t>Number of college students increase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54927"/>
            <a:ext cx="7239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402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Fashion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 smtClean="0"/>
              <a:t>Men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b="1" dirty="0" smtClean="0"/>
              <a:t>Women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581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Less formal attire</a:t>
            </a:r>
          </a:p>
          <a:p>
            <a:pPr lvl="1"/>
            <a:r>
              <a:rPr lang="en-US" sz="2000" dirty="0" smtClean="0"/>
              <a:t>Shorter pant leg cuffed  so sock would sometimes show</a:t>
            </a:r>
          </a:p>
          <a:p>
            <a:r>
              <a:rPr lang="en-US" sz="2400" dirty="0" smtClean="0"/>
              <a:t>Sports Clothing</a:t>
            </a:r>
          </a:p>
          <a:p>
            <a:pPr lvl="1"/>
            <a:r>
              <a:rPr lang="en-US" sz="2000" dirty="0" smtClean="0"/>
              <a:t>Letter Jackets</a:t>
            </a:r>
          </a:p>
          <a:p>
            <a:pPr lvl="1"/>
            <a:r>
              <a:rPr lang="en-US" sz="2000" dirty="0" smtClean="0"/>
              <a:t>Baggy Trousers/Knickers</a:t>
            </a:r>
            <a:endParaRPr lang="en-US" sz="2000" dirty="0"/>
          </a:p>
          <a:p>
            <a:r>
              <a:rPr lang="en-US" sz="2400" dirty="0" smtClean="0"/>
              <a:t>Caps/Hats</a:t>
            </a:r>
          </a:p>
          <a:p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4191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Replicas “Knock-offs” of expensive fashion</a:t>
            </a:r>
          </a:p>
          <a:p>
            <a:pPr lvl="1"/>
            <a:r>
              <a:rPr lang="en-US" sz="2000" dirty="0" smtClean="0"/>
              <a:t>Made cheaper through use of different fabric</a:t>
            </a:r>
          </a:p>
          <a:p>
            <a:r>
              <a:rPr lang="en-US" sz="2400" dirty="0" smtClean="0"/>
              <a:t>More comfortable clothing</a:t>
            </a:r>
          </a:p>
          <a:p>
            <a:pPr lvl="1"/>
            <a:r>
              <a:rPr lang="en-US" sz="2000" dirty="0" smtClean="0"/>
              <a:t>Shorter skirts</a:t>
            </a:r>
          </a:p>
          <a:p>
            <a:pPr lvl="1"/>
            <a:r>
              <a:rPr lang="en-US" sz="2000" dirty="0" smtClean="0"/>
              <a:t>Trouser pants</a:t>
            </a:r>
          </a:p>
          <a:p>
            <a:r>
              <a:rPr lang="en-US" sz="2400" dirty="0" smtClean="0"/>
              <a:t>The “boyish” figure</a:t>
            </a:r>
          </a:p>
          <a:p>
            <a:pPr marL="46863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845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9" r="10859"/>
          <a:stretch/>
        </p:blipFill>
        <p:spPr bwMode="auto">
          <a:xfrm>
            <a:off x="207818" y="914400"/>
            <a:ext cx="1454727" cy="43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354" y="924791"/>
            <a:ext cx="4755001" cy="434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6" t="476" r="17016" b="-476"/>
          <a:stretch/>
        </p:blipFill>
        <p:spPr bwMode="auto">
          <a:xfrm>
            <a:off x="1981200" y="893615"/>
            <a:ext cx="1916483" cy="437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724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“new” woman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The “new woman” was career minded, independent, and adventurous</a:t>
            </a:r>
          </a:p>
          <a:p>
            <a:r>
              <a:rPr lang="en-US" altLang="en-US" sz="2400" dirty="0"/>
              <a:t>Hair styles became </a:t>
            </a:r>
            <a:r>
              <a:rPr lang="en-US" altLang="en-US" sz="2400" dirty="0" smtClean="0"/>
              <a:t>shorter</a:t>
            </a:r>
          </a:p>
          <a:p>
            <a:pPr lvl="1"/>
            <a:r>
              <a:rPr lang="en-US" sz="2000" dirty="0" smtClean="0"/>
              <a:t>The “bob”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115" y="3048000"/>
            <a:ext cx="393708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4214459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080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Flappers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4038600" cy="3877056"/>
          </a:xfrm>
        </p:spPr>
        <p:txBody>
          <a:bodyPr/>
          <a:lstStyle/>
          <a:p>
            <a:r>
              <a:rPr lang="en-US" sz="2400" dirty="0" smtClean="0"/>
              <a:t>The “new” liberated woman</a:t>
            </a:r>
          </a:p>
          <a:p>
            <a:pPr lvl="1"/>
            <a:r>
              <a:rPr lang="en-US" sz="2000" dirty="0" smtClean="0"/>
              <a:t>Would smoke and drink</a:t>
            </a:r>
          </a:p>
          <a:p>
            <a:r>
              <a:rPr lang="en-US" sz="2400" dirty="0" smtClean="0"/>
              <a:t>The Style</a:t>
            </a:r>
          </a:p>
          <a:p>
            <a:pPr lvl="1"/>
            <a:r>
              <a:rPr lang="en-US" sz="2000" dirty="0" smtClean="0"/>
              <a:t>Short “bobbed” hair</a:t>
            </a:r>
          </a:p>
          <a:p>
            <a:pPr lvl="1"/>
            <a:r>
              <a:rPr lang="en-US" sz="2000" dirty="0"/>
              <a:t>Long necklaces</a:t>
            </a:r>
          </a:p>
          <a:p>
            <a:pPr lvl="1"/>
            <a:r>
              <a:rPr lang="en-US" sz="2000" dirty="0" smtClean="0"/>
              <a:t>Heavy </a:t>
            </a:r>
            <a:r>
              <a:rPr lang="en-US" sz="2000" dirty="0"/>
              <a:t>make-up</a:t>
            </a:r>
          </a:p>
          <a:p>
            <a:pPr lvl="1"/>
            <a:r>
              <a:rPr lang="en-US" sz="2000" dirty="0" smtClean="0"/>
              <a:t>Revealing dresses</a:t>
            </a:r>
          </a:p>
          <a:p>
            <a:pPr lvl="1"/>
            <a:r>
              <a:rPr lang="en-US" sz="2000" dirty="0" smtClean="0"/>
              <a:t>Sheer silk stockings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310" y="1295400"/>
            <a:ext cx="359434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758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Fads/trends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Flagpole sitting</a:t>
            </a:r>
          </a:p>
          <a:p>
            <a:r>
              <a:rPr lang="en-US" sz="2400" dirty="0"/>
              <a:t>Dance marathons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4" r="7367"/>
          <a:stretch/>
        </p:blipFill>
        <p:spPr bwMode="auto">
          <a:xfrm>
            <a:off x="6996546" y="228600"/>
            <a:ext cx="1967346" cy="371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2395537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6" t="8311" r="7893" b="5529"/>
          <a:stretch/>
        </p:blipFill>
        <p:spPr bwMode="auto">
          <a:xfrm>
            <a:off x="3947266" y="1219200"/>
            <a:ext cx="3021572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87091"/>
            <a:ext cx="3899324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9" t="7046" r="7228" b="8110"/>
          <a:stretch/>
        </p:blipFill>
        <p:spPr bwMode="auto">
          <a:xfrm>
            <a:off x="2362200" y="4087091"/>
            <a:ext cx="1814946" cy="247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534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Dance Clubs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Popular place for older youth to hang out at and have fun</a:t>
            </a:r>
          </a:p>
          <a:p>
            <a:r>
              <a:rPr lang="en-US" sz="2400" dirty="0" smtClean="0"/>
              <a:t>Save money up for months to go to dance clubs</a:t>
            </a:r>
          </a:p>
          <a:p>
            <a:r>
              <a:rPr lang="en-US" sz="2400" dirty="0" smtClean="0"/>
              <a:t>Dance Styles</a:t>
            </a:r>
          </a:p>
          <a:p>
            <a:pPr lvl="1"/>
            <a:r>
              <a:rPr lang="en-US" sz="2000" dirty="0" smtClean="0"/>
              <a:t>Charleston</a:t>
            </a:r>
          </a:p>
          <a:p>
            <a:pPr lvl="1"/>
            <a:r>
              <a:rPr lang="en-US" sz="2000" dirty="0" smtClean="0"/>
              <a:t>Foxtrot</a:t>
            </a:r>
          </a:p>
          <a:p>
            <a:pPr lvl="1"/>
            <a:r>
              <a:rPr lang="en-US" sz="2000" dirty="0" smtClean="0"/>
              <a:t>Shimmy</a:t>
            </a:r>
          </a:p>
          <a:p>
            <a:pPr lvl="1"/>
            <a:endParaRPr lang="en-US" sz="20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84485"/>
            <a:ext cx="3657600" cy="254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95107"/>
            <a:ext cx="2328735" cy="340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7999" r="8949"/>
          <a:stretch/>
        </p:blipFill>
        <p:spPr bwMode="auto">
          <a:xfrm>
            <a:off x="6781800" y="2895107"/>
            <a:ext cx="2175164" cy="340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63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SECTION 4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SPORTS </a:t>
            </a:r>
          </a:p>
          <a:p>
            <a:r>
              <a:rPr lang="en-US" b="1" dirty="0" smtClean="0"/>
              <a:t>AND </a:t>
            </a:r>
          </a:p>
          <a:p>
            <a:r>
              <a:rPr lang="en-US" b="1" dirty="0" smtClean="0"/>
              <a:t>LIVE ENTERTAINMENT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4311364"/>
      </p:ext>
    </p:extLst>
  </p:cSld>
  <p:clrMapOvr>
    <a:masterClrMapping/>
  </p:clrMapOvr>
</p:sld>
</file>

<file path=ppt/theme/theme1.xml><?xml version="1.0" encoding="utf-8"?>
<a:theme xmlns:a="http://schemas.openxmlformats.org/drawingml/2006/main" name="Urban Pop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1142</TotalTime>
  <Words>433</Words>
  <Application>Microsoft Office PowerPoint</Application>
  <PresentationFormat>On-screen Show (4:3)</PresentationFormat>
  <Paragraphs>104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Urban Pop</vt:lpstr>
      <vt:lpstr>SECTION 3</vt:lpstr>
      <vt:lpstr>College students</vt:lpstr>
      <vt:lpstr>Fashion</vt:lpstr>
      <vt:lpstr>PowerPoint Presentation</vt:lpstr>
      <vt:lpstr>The “new” woman</vt:lpstr>
      <vt:lpstr>Flappers</vt:lpstr>
      <vt:lpstr>Fads/trends</vt:lpstr>
      <vt:lpstr>Dance Clubs</vt:lpstr>
      <vt:lpstr>SECTION 4</vt:lpstr>
      <vt:lpstr>Professional Baseball</vt:lpstr>
      <vt:lpstr>The Players</vt:lpstr>
      <vt:lpstr>Sports and Sports Legends</vt:lpstr>
      <vt:lpstr>Professional and College Football</vt:lpstr>
      <vt:lpstr>Professional Golf</vt:lpstr>
      <vt:lpstr>Horse Racing</vt:lpstr>
      <vt:lpstr>Air Races</vt:lpstr>
      <vt:lpstr>Barnstormers &amp; Dare Devils</vt:lpstr>
      <vt:lpstr>Aviators</vt:lpstr>
    </vt:vector>
  </TitlesOfParts>
  <Company>Omaha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3</dc:title>
  <dc:creator>data: esakxxm702</dc:creator>
  <cp:lastModifiedBy>data: esakxxm702</cp:lastModifiedBy>
  <cp:revision>22</cp:revision>
  <dcterms:created xsi:type="dcterms:W3CDTF">2014-10-28T03:33:35Z</dcterms:created>
  <dcterms:modified xsi:type="dcterms:W3CDTF">2014-11-04T02:04:22Z</dcterms:modified>
</cp:coreProperties>
</file>