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89" r:id="rId5"/>
    <p:sldId id="276" r:id="rId6"/>
    <p:sldId id="262" r:id="rId7"/>
    <p:sldId id="264" r:id="rId8"/>
    <p:sldId id="265" r:id="rId9"/>
    <p:sldId id="267" r:id="rId10"/>
    <p:sldId id="269" r:id="rId11"/>
    <p:sldId id="270" r:id="rId12"/>
    <p:sldId id="271" r:id="rId13"/>
    <p:sldId id="272" r:id="rId14"/>
    <p:sldId id="273" r:id="rId15"/>
    <p:sldId id="275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6" r:id="rId25"/>
    <p:sldId id="287" r:id="rId26"/>
    <p:sldId id="28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F4FAD-5C0D-463F-8B9B-C029DCDBE2F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CBF4FAD-5C0D-463F-8B9B-C029DCDBE2F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CBF4FAD-5C0D-463F-8B9B-C029DCDBE2F2}" type="datetimeFigureOut">
              <a:rPr lang="en-US" smtClean="0"/>
              <a:pPr/>
              <a:t>3/19/2014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DE0631E-DEDE-4934-8281-C536185F8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987552"/>
          </a:xfrm>
        </p:spPr>
        <p:txBody>
          <a:bodyPr>
            <a:noAutofit/>
          </a:bodyPr>
          <a:lstStyle/>
          <a:p>
            <a:r>
              <a:rPr lang="en-US" sz="5400" dirty="0" smtClean="0"/>
              <a:t>UNIT 2 – CRIMINAL LAW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267200"/>
            <a:ext cx="8077200" cy="585216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Section 3: Trial Process For Crimes</a:t>
            </a:r>
            <a:endParaRPr lang="en-US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Preliminary Hearing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Judge </a:t>
            </a:r>
          </a:p>
          <a:p>
            <a:pPr lvl="1"/>
            <a:r>
              <a:rPr lang="en-US" dirty="0" smtClean="0"/>
              <a:t>Determines if there is enough evidence to require the defendant to stand trial</a:t>
            </a:r>
          </a:p>
          <a:p>
            <a:pPr lvl="2"/>
            <a:r>
              <a:rPr lang="en-US" dirty="0" smtClean="0"/>
              <a:t>Proceed to trial</a:t>
            </a:r>
          </a:p>
          <a:p>
            <a:pPr lvl="2"/>
            <a:r>
              <a:rPr lang="en-US" dirty="0" smtClean="0"/>
              <a:t>Dismiss the case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Prosecutor </a:t>
            </a:r>
          </a:p>
          <a:p>
            <a:pPr lvl="1"/>
            <a:r>
              <a:rPr lang="en-US" dirty="0" smtClean="0"/>
              <a:t>Required to establish that a crime has been committed and that the defendant probably did it.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dirty="0" smtClean="0"/>
              <a:t>Defendant’s attorney </a:t>
            </a:r>
          </a:p>
          <a:p>
            <a:pPr lvl="1"/>
            <a:r>
              <a:rPr lang="en-US" dirty="0" smtClean="0"/>
              <a:t>Allowed to cross-examine the prosecutor’s witnesses</a:t>
            </a:r>
          </a:p>
          <a:p>
            <a:pPr lvl="1"/>
            <a:r>
              <a:rPr lang="en-US" dirty="0" smtClean="0"/>
              <a:t>Call favorable witnesses on behalf of the defendant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Grand Jury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Group of 16-23 people </a:t>
            </a:r>
          </a:p>
          <a:p>
            <a:pPr lvl="1"/>
            <a:r>
              <a:rPr lang="en-US" dirty="0" smtClean="0"/>
              <a:t>Determines if there is sufficient cause to believe that a person has a committed a crime and should be made to stand trial.</a:t>
            </a:r>
          </a:p>
          <a:p>
            <a:pPr lvl="1"/>
            <a:r>
              <a:rPr lang="en-US" dirty="0" smtClean="0"/>
              <a:t>Indictment – formal charge of criminal action</a:t>
            </a:r>
          </a:p>
          <a:p>
            <a:pPr lvl="1">
              <a:buNone/>
            </a:pPr>
            <a:endParaRPr lang="en-US" sz="2600" dirty="0" smtClean="0"/>
          </a:p>
          <a:p>
            <a:r>
              <a:rPr lang="en-US" dirty="0" smtClean="0"/>
              <a:t>Prosecutor</a:t>
            </a:r>
          </a:p>
          <a:p>
            <a:pPr lvl="1"/>
            <a:r>
              <a:rPr lang="en-US" dirty="0" smtClean="0"/>
              <a:t>Presents evidence to convince grand jury members that a crime has been committed and that there is probable cause that the defendant did it.</a:t>
            </a:r>
          </a:p>
          <a:p>
            <a:pPr lvl="1">
              <a:buNone/>
            </a:pPr>
            <a:endParaRPr lang="en-US" sz="2600" dirty="0" smtClean="0"/>
          </a:p>
          <a:p>
            <a:r>
              <a:rPr lang="en-US" dirty="0" smtClean="0"/>
              <a:t>Defendant and Attorney</a:t>
            </a:r>
          </a:p>
          <a:p>
            <a:pPr lvl="1"/>
            <a:r>
              <a:rPr lang="en-US" dirty="0" smtClean="0"/>
              <a:t>Can not appear before the grand jury</a:t>
            </a:r>
          </a:p>
          <a:p>
            <a:pPr lvl="1">
              <a:buNone/>
            </a:pPr>
            <a:endParaRPr lang="en-US" sz="2600" dirty="0" smtClean="0"/>
          </a:p>
          <a:p>
            <a:r>
              <a:rPr lang="en-US" dirty="0" smtClean="0"/>
              <a:t>Judge</a:t>
            </a:r>
          </a:p>
          <a:p>
            <a:pPr lvl="1"/>
            <a:r>
              <a:rPr lang="en-US" dirty="0" smtClean="0"/>
              <a:t>Is not present and rules of evidence do not apply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Arraignment and Pleas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Arraignment takes place after an indictment has been made or information issued</a:t>
            </a:r>
          </a:p>
          <a:p>
            <a:r>
              <a:rPr lang="en-US" dirty="0" smtClean="0"/>
              <a:t>Defendant must enter a plea</a:t>
            </a:r>
          </a:p>
          <a:p>
            <a:pPr lvl="1"/>
            <a:r>
              <a:rPr lang="en-US" dirty="0" smtClean="0"/>
              <a:t>Guilty = date is set for sentencing</a:t>
            </a:r>
          </a:p>
          <a:p>
            <a:pPr lvl="1"/>
            <a:r>
              <a:rPr lang="en-US" dirty="0" smtClean="0"/>
              <a:t>Not Guilty = date is set for trial</a:t>
            </a:r>
          </a:p>
          <a:p>
            <a:pPr lvl="2"/>
            <a:r>
              <a:rPr lang="en-US" dirty="0" smtClean="0"/>
              <a:t>Jury trial</a:t>
            </a:r>
          </a:p>
          <a:p>
            <a:pPr lvl="2"/>
            <a:r>
              <a:rPr lang="en-US" dirty="0" smtClean="0"/>
              <a:t>Trail before the judge only (“bench trial)</a:t>
            </a:r>
          </a:p>
          <a:p>
            <a:pPr lvl="1"/>
            <a:r>
              <a:rPr lang="en-US" dirty="0" smtClean="0"/>
              <a:t>No Contest (equivalent to pleading guilty)</a:t>
            </a:r>
          </a:p>
          <a:p>
            <a:pPr lvl="2"/>
            <a:r>
              <a:rPr lang="en-US" dirty="0" smtClean="0"/>
              <a:t>Does not admit guilt, but does not contest the charges</a:t>
            </a:r>
          </a:p>
          <a:p>
            <a:pPr lvl="2"/>
            <a:r>
              <a:rPr lang="en-US" dirty="0" smtClean="0"/>
              <a:t>Evidence cannot be used in later civil trial for damages based on the same set of facts</a:t>
            </a:r>
          </a:p>
          <a:p>
            <a:pPr lvl="2"/>
            <a:r>
              <a:rPr lang="en-US" dirty="0" smtClean="0"/>
              <a:t>No trial = proceeds directly to sentencing</a:t>
            </a:r>
          </a:p>
          <a:p>
            <a:pPr lvl="3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Pretrial Motions: The Exclusionary Rule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Formal request that a court make a ruling or take some other action</a:t>
            </a:r>
          </a:p>
          <a:p>
            <a:pPr lvl="1"/>
            <a:r>
              <a:rPr lang="en-US" dirty="0" smtClean="0"/>
              <a:t>Motion for discovery of evidence</a:t>
            </a:r>
          </a:p>
          <a:p>
            <a:pPr lvl="2"/>
            <a:r>
              <a:rPr lang="en-US" dirty="0" smtClean="0"/>
              <a:t>Examine certain evidence in the possession of the prosecutor before the trial starts</a:t>
            </a:r>
          </a:p>
          <a:p>
            <a:pPr lvl="1"/>
            <a:r>
              <a:rPr lang="en-US" dirty="0" smtClean="0"/>
              <a:t>Motion for continuance</a:t>
            </a:r>
          </a:p>
          <a:p>
            <a:pPr lvl="2"/>
            <a:r>
              <a:rPr lang="en-US" dirty="0" smtClean="0"/>
              <a:t>Request more time to prepare the case</a:t>
            </a:r>
          </a:p>
          <a:p>
            <a:pPr lvl="1"/>
            <a:r>
              <a:rPr lang="en-US" dirty="0" smtClean="0"/>
              <a:t>Motion for change of venue</a:t>
            </a:r>
          </a:p>
          <a:p>
            <a:pPr lvl="2"/>
            <a:r>
              <a:rPr lang="en-US" dirty="0" smtClean="0"/>
              <a:t>Request to change location of trial</a:t>
            </a:r>
          </a:p>
          <a:p>
            <a:pPr lvl="1"/>
            <a:r>
              <a:rPr lang="en-US" dirty="0" smtClean="0"/>
              <a:t>Motion to suppress evidence</a:t>
            </a:r>
          </a:p>
          <a:p>
            <a:pPr lvl="2"/>
            <a:r>
              <a:rPr lang="en-US" dirty="0" smtClean="0"/>
              <a:t>Request that certain evidence not be allowed to be presented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Plea Bargaining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Negotiation between the accused, the defense attorney, and the prosecutor</a:t>
            </a:r>
          </a:p>
          <a:p>
            <a:r>
              <a:rPr lang="en-US" dirty="0" smtClean="0"/>
              <a:t>Granting certain concessions to the defendant in exchange for a plea of guilty</a:t>
            </a:r>
          </a:p>
          <a:p>
            <a:pPr lvl="1"/>
            <a:r>
              <a:rPr lang="en-US" dirty="0" smtClean="0"/>
              <a:t>Less serious charge</a:t>
            </a:r>
          </a:p>
          <a:p>
            <a:pPr lvl="1"/>
            <a:r>
              <a:rPr lang="en-US" dirty="0" smtClean="0"/>
              <a:t>Recommend a lighter sentence </a:t>
            </a:r>
          </a:p>
          <a:p>
            <a:endParaRPr lang="en-US" sz="2200" dirty="0" smtClean="0"/>
          </a:p>
          <a:p>
            <a:r>
              <a:rPr lang="en-US" dirty="0" smtClean="0"/>
              <a:t>Judge must decide</a:t>
            </a:r>
          </a:p>
          <a:p>
            <a:pPr lvl="1"/>
            <a:r>
              <a:rPr lang="en-US" dirty="0" smtClean="0"/>
              <a:t>Was decision made freely, voluntarily, and with knowledge of all the fact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590800"/>
            <a:ext cx="8686800" cy="11848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The Trial</a:t>
            </a:r>
            <a:endParaRPr lang="en-US" sz="60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Right to Trial by Jury – 6</a:t>
            </a:r>
            <a:r>
              <a:rPr lang="en-US" b="1" baseline="30000" dirty="0" smtClean="0"/>
              <a:t>th</a:t>
            </a:r>
            <a:r>
              <a:rPr lang="en-US" b="1" dirty="0" smtClean="0"/>
              <a:t> Amendment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Jury is not used</a:t>
            </a:r>
          </a:p>
          <a:p>
            <a:pPr lvl="1"/>
            <a:r>
              <a:rPr lang="en-US" dirty="0" smtClean="0"/>
              <a:t>Guilty pleas</a:t>
            </a:r>
          </a:p>
          <a:p>
            <a:pPr lvl="1"/>
            <a:r>
              <a:rPr lang="en-US" dirty="0" smtClean="0"/>
              <a:t>Certain minor offenses</a:t>
            </a:r>
          </a:p>
          <a:p>
            <a:pPr lvl="2"/>
            <a:r>
              <a:rPr lang="en-US" dirty="0" smtClean="0"/>
              <a:t>Less than 6 months in prison</a:t>
            </a:r>
          </a:p>
          <a:p>
            <a:endParaRPr lang="en-US" dirty="0" smtClean="0"/>
          </a:p>
          <a:p>
            <a:r>
              <a:rPr lang="en-US" dirty="0" smtClean="0"/>
              <a:t>Waive</a:t>
            </a:r>
          </a:p>
          <a:p>
            <a:pPr lvl="1"/>
            <a:r>
              <a:rPr lang="en-US" dirty="0" smtClean="0"/>
              <a:t>Defendants can give up their right to a jury trial and instead have their case heard by a judge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Jury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Selected from…</a:t>
            </a:r>
          </a:p>
          <a:p>
            <a:pPr lvl="1"/>
            <a:r>
              <a:rPr lang="en-US" smtClean="0"/>
              <a:t>Voter </a:t>
            </a:r>
            <a:r>
              <a:rPr lang="en-US" dirty="0" smtClean="0"/>
              <a:t>registration</a:t>
            </a:r>
          </a:p>
          <a:p>
            <a:pPr lvl="1"/>
            <a:r>
              <a:rPr lang="en-US" dirty="0" smtClean="0"/>
              <a:t>Tax lists</a:t>
            </a:r>
          </a:p>
          <a:p>
            <a:pPr lvl="1"/>
            <a:r>
              <a:rPr lang="en-US" dirty="0" smtClean="0"/>
              <a:t>Drivers’ license roll</a:t>
            </a:r>
          </a:p>
          <a:p>
            <a:pPr lvl="1"/>
            <a:r>
              <a:rPr lang="en-US" dirty="0" smtClean="0"/>
              <a:t>Represent the community</a:t>
            </a:r>
          </a:p>
          <a:p>
            <a:r>
              <a:rPr lang="en-US" dirty="0" smtClean="0"/>
              <a:t>Size</a:t>
            </a:r>
          </a:p>
          <a:p>
            <a:pPr lvl="1"/>
            <a:r>
              <a:rPr lang="en-US" dirty="0" smtClean="0"/>
              <a:t>Federal courts = 12 members</a:t>
            </a:r>
          </a:p>
          <a:p>
            <a:pPr lvl="1"/>
            <a:r>
              <a:rPr lang="en-US" dirty="0" smtClean="0"/>
              <a:t>Supreme court require at least 6 members</a:t>
            </a:r>
          </a:p>
          <a:p>
            <a:pPr lvl="1"/>
            <a:r>
              <a:rPr lang="en-US" dirty="0" smtClean="0"/>
              <a:t>U.S. Supreme Court = 9 members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Speedy Trial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can be dismissed</a:t>
            </a:r>
          </a:p>
          <a:p>
            <a:r>
              <a:rPr lang="en-US" dirty="0" smtClean="0"/>
              <a:t>Defendants often waive their right to a speedy trial </a:t>
            </a:r>
          </a:p>
          <a:p>
            <a:pPr lvl="1"/>
            <a:r>
              <a:rPr lang="en-US" dirty="0" smtClean="0"/>
              <a:t>More time to prepare for the case</a:t>
            </a:r>
          </a:p>
          <a:p>
            <a:pPr lvl="1"/>
            <a:r>
              <a:rPr lang="en-US" dirty="0" smtClean="0"/>
              <a:t>Key witness might be unavailable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Witnesses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Defendants in a criminal case have a right to compulsory process for obtaining witnesses</a:t>
            </a:r>
          </a:p>
          <a:p>
            <a:r>
              <a:rPr lang="en-US" b="1" u="sng" dirty="0" smtClean="0"/>
              <a:t>Subpoena</a:t>
            </a:r>
            <a:r>
              <a:rPr lang="en-US" dirty="0" smtClean="0"/>
              <a:t> – court order requiring a witness to appear in court to testify</a:t>
            </a:r>
          </a:p>
          <a:p>
            <a:r>
              <a:rPr lang="en-US" dirty="0" smtClean="0"/>
              <a:t>Right to confront</a:t>
            </a:r>
          </a:p>
          <a:p>
            <a:pPr lvl="1"/>
            <a:r>
              <a:rPr lang="en-US" dirty="0" smtClean="0"/>
              <a:t>Be face-to-face with the witnesses against them</a:t>
            </a:r>
          </a:p>
          <a:p>
            <a:r>
              <a:rPr lang="en-US" b="1" u="sng" dirty="0" smtClean="0"/>
              <a:t>Contempt of Court</a:t>
            </a:r>
            <a:r>
              <a:rPr lang="en-US" b="1" dirty="0" smtClean="0"/>
              <a:t> </a:t>
            </a:r>
            <a:r>
              <a:rPr lang="en-US" dirty="0" smtClean="0"/>
              <a:t>– against court rules</a:t>
            </a:r>
          </a:p>
          <a:p>
            <a:pPr lvl="1"/>
            <a:r>
              <a:rPr lang="en-US" dirty="0" smtClean="0"/>
              <a:t>Removed from the court room/restrained</a:t>
            </a:r>
          </a:p>
          <a:p>
            <a:pPr lvl="1"/>
            <a:r>
              <a:rPr lang="en-US" dirty="0" smtClean="0"/>
              <a:t>Warrant for arrest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Prosecution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states prosecute most crimes against the person, such as</a:t>
            </a:r>
          </a:p>
          <a:p>
            <a:pPr lvl="1"/>
            <a:r>
              <a:rPr lang="en-US" dirty="0" smtClean="0"/>
              <a:t> murders and assaults </a:t>
            </a:r>
          </a:p>
          <a:p>
            <a:endParaRPr lang="en-US" dirty="0" smtClean="0"/>
          </a:p>
          <a:p>
            <a:r>
              <a:rPr lang="en-US" dirty="0" smtClean="0"/>
              <a:t>and many crimes against property, such as</a:t>
            </a:r>
          </a:p>
          <a:p>
            <a:pPr lvl="1"/>
            <a:r>
              <a:rPr lang="en-US" dirty="0" smtClean="0"/>
              <a:t>robberies and thefts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Appeal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Defendants who believe that they have been wrongly convicted can ask for a mistrial</a:t>
            </a:r>
          </a:p>
          <a:p>
            <a:pPr lvl="1"/>
            <a:r>
              <a:rPr lang="en-US" dirty="0" smtClean="0"/>
              <a:t>Ask for a new trial</a:t>
            </a:r>
          </a:p>
          <a:p>
            <a:pPr lvl="2"/>
            <a:r>
              <a:rPr lang="en-US" dirty="0" smtClean="0"/>
              <a:t>Very seldom accepted</a:t>
            </a:r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Appeal to a higher court to review the case</a:t>
            </a:r>
          </a:p>
          <a:p>
            <a:pPr lvl="1"/>
            <a:r>
              <a:rPr lang="en-US" dirty="0" smtClean="0"/>
              <a:t>Can challenge the conviction or sentencing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819400"/>
            <a:ext cx="8686800" cy="1184825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Sentencing and Corrections</a:t>
            </a:r>
            <a:endParaRPr lang="en-US" sz="44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Options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Suspended Sentence</a:t>
            </a:r>
          </a:p>
          <a:p>
            <a:pPr lvl="1"/>
            <a:r>
              <a:rPr lang="en-US" dirty="0" smtClean="0"/>
              <a:t>Not served at time it is imposed</a:t>
            </a:r>
          </a:p>
          <a:p>
            <a:pPr lvl="1"/>
            <a:r>
              <a:rPr lang="en-US" dirty="0" smtClean="0"/>
              <a:t>May serve time later if rearrested on other charges or violate probation</a:t>
            </a:r>
          </a:p>
          <a:p>
            <a:r>
              <a:rPr lang="en-US" b="1" dirty="0" smtClean="0"/>
              <a:t>Probation</a:t>
            </a:r>
          </a:p>
          <a:p>
            <a:pPr lvl="1"/>
            <a:r>
              <a:rPr lang="en-US" dirty="0" smtClean="0"/>
              <a:t>Released to the supervision of a probation officer after agreeing to certain conditions</a:t>
            </a:r>
          </a:p>
          <a:p>
            <a:r>
              <a:rPr lang="en-US" b="1" dirty="0" smtClean="0"/>
              <a:t>Home Confinement</a:t>
            </a:r>
          </a:p>
          <a:p>
            <a:r>
              <a:rPr lang="en-US" b="1" dirty="0" smtClean="0"/>
              <a:t>Fine</a:t>
            </a:r>
          </a:p>
          <a:p>
            <a:r>
              <a:rPr lang="en-US" b="1" dirty="0" smtClean="0"/>
              <a:t>Restitution</a:t>
            </a:r>
          </a:p>
          <a:p>
            <a:pPr lvl="1"/>
            <a:r>
              <a:rPr lang="en-US" dirty="0" smtClean="0"/>
              <a:t>Pay back or make up for whatever loss or injury was caused</a:t>
            </a:r>
          </a:p>
          <a:p>
            <a:r>
              <a:rPr lang="en-US" b="1" dirty="0" smtClean="0"/>
              <a:t>Work Release</a:t>
            </a:r>
          </a:p>
          <a:p>
            <a:pPr lvl="1"/>
            <a:r>
              <a:rPr lang="en-US" dirty="0" smtClean="0"/>
              <a:t>Allowed to work in the community but return to prison at night or weekends</a:t>
            </a:r>
          </a:p>
          <a:p>
            <a:r>
              <a:rPr lang="en-US" b="1" dirty="0" smtClean="0"/>
              <a:t>Imprisonment</a:t>
            </a:r>
          </a:p>
          <a:p>
            <a:r>
              <a:rPr lang="en-US" b="1" dirty="0" smtClean="0"/>
              <a:t>Death</a:t>
            </a: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Purpose of Punishment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Retribution</a:t>
            </a:r>
          </a:p>
          <a:p>
            <a:pPr lvl="1"/>
            <a:r>
              <a:rPr lang="en-US" dirty="0" smtClean="0"/>
              <a:t>Punishment for breaking the law</a:t>
            </a:r>
          </a:p>
          <a:p>
            <a:r>
              <a:rPr lang="en-US" dirty="0" smtClean="0"/>
              <a:t>Deterrence</a:t>
            </a:r>
          </a:p>
          <a:p>
            <a:pPr lvl="1"/>
            <a:r>
              <a:rPr lang="en-US" dirty="0" smtClean="0"/>
              <a:t>Discourages the offender from committing another crime in the future</a:t>
            </a:r>
          </a:p>
          <a:p>
            <a:r>
              <a:rPr lang="en-US" dirty="0" smtClean="0"/>
              <a:t>Rehabilitation</a:t>
            </a:r>
          </a:p>
          <a:p>
            <a:pPr lvl="1"/>
            <a:r>
              <a:rPr lang="en-US" dirty="0" smtClean="0"/>
              <a:t>Help change behavior</a:t>
            </a:r>
          </a:p>
          <a:p>
            <a:r>
              <a:rPr lang="en-US" dirty="0" smtClean="0"/>
              <a:t>Incapacitation </a:t>
            </a:r>
          </a:p>
          <a:p>
            <a:pPr lvl="1"/>
            <a:r>
              <a:rPr lang="en-US" dirty="0" smtClean="0"/>
              <a:t>No longer poses a threat to society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Capital Punishment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a.k.a. – death penalty</a:t>
            </a:r>
          </a:p>
          <a:p>
            <a:pPr lvl="1"/>
            <a:r>
              <a:rPr lang="en-US" dirty="0" smtClean="0"/>
              <a:t>Electrocution</a:t>
            </a:r>
          </a:p>
          <a:p>
            <a:pPr lvl="1"/>
            <a:r>
              <a:rPr lang="en-US" dirty="0" smtClean="0"/>
              <a:t>Lethal Injection</a:t>
            </a:r>
          </a:p>
          <a:p>
            <a:pPr lvl="1"/>
            <a:r>
              <a:rPr lang="en-US" dirty="0" smtClean="0"/>
              <a:t>Gas Chamber</a:t>
            </a:r>
          </a:p>
          <a:p>
            <a:pPr lvl="1"/>
            <a:r>
              <a:rPr lang="en-US" dirty="0" smtClean="0"/>
              <a:t>Firing Squad</a:t>
            </a:r>
          </a:p>
          <a:p>
            <a:pPr lvl="1"/>
            <a:r>
              <a:rPr lang="en-US" dirty="0" smtClean="0"/>
              <a:t>Hanging</a:t>
            </a:r>
          </a:p>
          <a:p>
            <a:endParaRPr lang="en-US" dirty="0" smtClean="0"/>
          </a:p>
          <a:p>
            <a:r>
              <a:rPr lang="en-US" dirty="0" smtClean="0"/>
              <a:t>1630 – first execution for murder in America</a:t>
            </a:r>
          </a:p>
          <a:p>
            <a:r>
              <a:rPr lang="en-US" dirty="0" smtClean="0"/>
              <a:t>1972 – first time in which the death penalty was found unconstitutional by the U.S. Supreme Court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Circumstances for Capital Punishment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Aggravating circumstances</a:t>
            </a:r>
          </a:p>
          <a:p>
            <a:pPr lvl="1"/>
            <a:r>
              <a:rPr lang="en-US" dirty="0" smtClean="0"/>
              <a:t>Factors that suggest a more severe punishment is appropriate</a:t>
            </a:r>
          </a:p>
          <a:p>
            <a:pPr lvl="2"/>
            <a:r>
              <a:rPr lang="en-US" dirty="0" smtClean="0"/>
              <a:t>Gruesome murder</a:t>
            </a:r>
          </a:p>
          <a:p>
            <a:pPr lvl="2"/>
            <a:r>
              <a:rPr lang="en-US" dirty="0" smtClean="0"/>
              <a:t>Crimes involving children</a:t>
            </a:r>
          </a:p>
          <a:p>
            <a:pPr lvl="2"/>
            <a:r>
              <a:rPr lang="en-US" dirty="0" smtClean="0"/>
              <a:t>Previous convictions</a:t>
            </a:r>
          </a:p>
          <a:p>
            <a:r>
              <a:rPr lang="en-US" dirty="0" smtClean="0"/>
              <a:t>Mitigating circumstances</a:t>
            </a:r>
          </a:p>
          <a:p>
            <a:pPr lvl="1"/>
            <a:r>
              <a:rPr lang="en-US" dirty="0" smtClean="0"/>
              <a:t>Factors that suggest a less severe punishment is appropriate</a:t>
            </a:r>
          </a:p>
          <a:p>
            <a:pPr lvl="2"/>
            <a:r>
              <a:rPr lang="en-US" dirty="0" smtClean="0"/>
              <a:t>History showing that the victim had previously abused the defendant</a:t>
            </a:r>
          </a:p>
          <a:p>
            <a:pPr lvl="2"/>
            <a:r>
              <a:rPr lang="en-US" dirty="0" smtClean="0"/>
              <a:t>Defendant’s age</a:t>
            </a:r>
          </a:p>
          <a:p>
            <a:pPr lvl="2"/>
            <a:r>
              <a:rPr lang="en-US" dirty="0" smtClean="0"/>
              <a:t>No prior criminal record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2001 U.S. Department of Justice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5029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3,581 prisoners sentenced to death.</a:t>
            </a:r>
          </a:p>
          <a:p>
            <a:pPr lvl="1"/>
            <a:r>
              <a:rPr lang="en-US" dirty="0" smtClean="0"/>
              <a:t>1,969 were Caucasian</a:t>
            </a:r>
          </a:p>
          <a:p>
            <a:pPr lvl="1"/>
            <a:r>
              <a:rPr lang="en-US" dirty="0" smtClean="0"/>
              <a:t>358 were Hispanic</a:t>
            </a:r>
          </a:p>
          <a:p>
            <a:pPr lvl="1"/>
            <a:r>
              <a:rPr lang="en-US" dirty="0" smtClean="0"/>
              <a:t>1,538 were African American</a:t>
            </a:r>
          </a:p>
          <a:p>
            <a:pPr lvl="1"/>
            <a:r>
              <a:rPr lang="en-US" dirty="0" smtClean="0"/>
              <a:t>28 were Native American</a:t>
            </a:r>
          </a:p>
          <a:p>
            <a:pPr lvl="1"/>
            <a:r>
              <a:rPr lang="en-US" dirty="0" smtClean="0"/>
              <a:t>33 were Asian</a:t>
            </a:r>
          </a:p>
          <a:p>
            <a:pPr lvl="1"/>
            <a:r>
              <a:rPr lang="en-US" dirty="0" smtClean="0"/>
              <a:t>13 were classified as “other race”</a:t>
            </a:r>
          </a:p>
          <a:p>
            <a:pPr lvl="1"/>
            <a:r>
              <a:rPr lang="en-US" dirty="0" smtClean="0"/>
              <a:t>51 were women</a:t>
            </a:r>
          </a:p>
          <a:p>
            <a:pPr lvl="1"/>
            <a:r>
              <a:rPr lang="en-US" dirty="0" smtClean="0"/>
              <a:t>2 in 3 had prior felony convictions</a:t>
            </a:r>
          </a:p>
          <a:p>
            <a:pPr lvl="1"/>
            <a:r>
              <a:rPr lang="en-US" dirty="0" smtClean="0"/>
              <a:t>1 in 13 had prior homicide convictions</a:t>
            </a:r>
          </a:p>
          <a:p>
            <a:pPr lvl="1"/>
            <a:r>
              <a:rPr lang="en-US" dirty="0" smtClean="0"/>
              <a:t>The average education attained was 11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pPr lvl="1"/>
            <a:r>
              <a:rPr lang="en-US" dirty="0" smtClean="0"/>
              <a:t>The average age at the time of arrest was 28 (about 13% were 19 years old or younger at the time of their arrest)</a:t>
            </a:r>
          </a:p>
          <a:p>
            <a:pPr lvl="1"/>
            <a:r>
              <a:rPr lang="en-US" dirty="0" smtClean="0"/>
              <a:t>The youngest person on death row was 19, and the oldest was 86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Prosecution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Crimes most frequently prosecuted by the federal government include </a:t>
            </a:r>
          </a:p>
          <a:p>
            <a:pPr lvl="1"/>
            <a:r>
              <a:rPr lang="en-US" dirty="0" smtClean="0"/>
              <a:t>drug trafficking offenses </a:t>
            </a:r>
          </a:p>
          <a:p>
            <a:pPr lvl="1"/>
            <a:r>
              <a:rPr lang="en-US" dirty="0" smtClean="0"/>
              <a:t>organized crime</a:t>
            </a:r>
          </a:p>
          <a:p>
            <a:pPr lvl="1"/>
            <a:r>
              <a:rPr lang="en-US" dirty="0" smtClean="0"/>
              <a:t>financial crimes </a:t>
            </a:r>
          </a:p>
          <a:p>
            <a:pPr lvl="1"/>
            <a:r>
              <a:rPr lang="en-US" dirty="0" smtClean="0"/>
              <a:t>large scale frauds and crimes in which there is a special federal interest such as crimes against federal officials, and frauds against the United States</a:t>
            </a:r>
          </a:p>
          <a:p>
            <a:endParaRPr lang="en-US" dirty="0" smtClean="0"/>
          </a:p>
          <a:p>
            <a:r>
              <a:rPr lang="en-US" dirty="0" smtClean="0"/>
              <a:t>Crimes that only the federal government may prosecute include </a:t>
            </a:r>
          </a:p>
          <a:p>
            <a:pPr lvl="1"/>
            <a:r>
              <a:rPr lang="en-US" dirty="0" smtClean="0"/>
              <a:t>customs offenses</a:t>
            </a:r>
          </a:p>
          <a:p>
            <a:pPr lvl="1"/>
            <a:r>
              <a:rPr lang="en-US" dirty="0" smtClean="0"/>
              <a:t>offenses involving federal tax matters</a:t>
            </a:r>
          </a:p>
          <a:p>
            <a:pPr lvl="1"/>
            <a:r>
              <a:rPr lang="en-US" dirty="0" smtClean="0"/>
              <a:t>crimes of espionage and treason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543" y="685800"/>
            <a:ext cx="9156543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590800"/>
            <a:ext cx="8686800" cy="118482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Proceedings</a:t>
            </a:r>
            <a:endParaRPr lang="en-US" sz="6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Before the Trial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81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/>
              <a:t>Booking</a:t>
            </a:r>
            <a:r>
              <a:rPr lang="en-US" dirty="0" smtClean="0"/>
              <a:t> – formal process of making a police record of </a:t>
            </a:r>
          </a:p>
          <a:p>
            <a:pPr>
              <a:buNone/>
            </a:pPr>
            <a:r>
              <a:rPr lang="en-US" dirty="0" smtClean="0"/>
              <a:t>                      the arrest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Date of birth</a:t>
            </a:r>
          </a:p>
          <a:p>
            <a:pPr lvl="1"/>
            <a:r>
              <a:rPr lang="en-US" dirty="0" smtClean="0"/>
              <a:t>Place of employment</a:t>
            </a:r>
          </a:p>
          <a:p>
            <a:pPr lvl="1"/>
            <a:r>
              <a:rPr lang="en-US" dirty="0" smtClean="0"/>
              <a:t>Details about any previous arrests</a:t>
            </a:r>
          </a:p>
          <a:p>
            <a:pPr lvl="1"/>
            <a:r>
              <a:rPr lang="en-US" dirty="0" smtClean="0"/>
              <a:t>Finger printed and photographed</a:t>
            </a:r>
          </a:p>
          <a:p>
            <a:pPr lvl="1"/>
            <a:r>
              <a:rPr lang="en-US" dirty="0" smtClean="0"/>
              <a:t>Other</a:t>
            </a:r>
          </a:p>
          <a:p>
            <a:pPr lvl="2"/>
            <a:r>
              <a:rPr lang="en-US" dirty="0" smtClean="0"/>
              <a:t>Fingernail clippings</a:t>
            </a:r>
          </a:p>
          <a:p>
            <a:pPr lvl="2"/>
            <a:r>
              <a:rPr lang="en-US" dirty="0" smtClean="0"/>
              <a:t>Handwriting specimens</a:t>
            </a:r>
          </a:p>
          <a:p>
            <a:pPr lvl="2"/>
            <a:r>
              <a:rPr lang="en-US" dirty="0" smtClean="0"/>
              <a:t>Blood samples</a:t>
            </a:r>
          </a:p>
          <a:p>
            <a:pPr lvl="2"/>
            <a:r>
              <a:rPr lang="en-US" dirty="0" smtClean="0"/>
              <a:t>Urine tests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Initial appearance before a judge/magistrate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Judge explains defendant’s rights</a:t>
            </a:r>
          </a:p>
          <a:p>
            <a:r>
              <a:rPr lang="en-US" dirty="0" smtClean="0"/>
              <a:t>Explains the exact nature/reason of the charges</a:t>
            </a:r>
          </a:p>
          <a:p>
            <a:r>
              <a:rPr lang="en-US" dirty="0" smtClean="0"/>
              <a:t>Attorney is appointed/obtained</a:t>
            </a:r>
          </a:p>
          <a:p>
            <a:r>
              <a:rPr lang="en-US" dirty="0" smtClean="0"/>
              <a:t>Judge may set bail</a:t>
            </a:r>
          </a:p>
          <a:p>
            <a:endParaRPr lang="en-US" sz="2400" dirty="0" smtClean="0"/>
          </a:p>
          <a:p>
            <a:r>
              <a:rPr lang="en-US" dirty="0" smtClean="0"/>
              <a:t>Misdemeanor Case</a:t>
            </a:r>
          </a:p>
          <a:p>
            <a:pPr lvl="1"/>
            <a:r>
              <a:rPr lang="en-US" dirty="0" smtClean="0"/>
              <a:t>Defendant enters a plea of guilty or not guilty</a:t>
            </a:r>
          </a:p>
          <a:p>
            <a:r>
              <a:rPr lang="en-US" dirty="0" smtClean="0"/>
              <a:t>Felony Case</a:t>
            </a:r>
          </a:p>
          <a:p>
            <a:pPr lvl="1"/>
            <a:r>
              <a:rPr lang="en-US" dirty="0" smtClean="0"/>
              <a:t>Plea is entered at the arraignment</a:t>
            </a:r>
          </a:p>
          <a:p>
            <a:endParaRPr lang="en-US" sz="2400" dirty="0" smtClean="0"/>
          </a:p>
          <a:p>
            <a:r>
              <a:rPr lang="en-US" dirty="0" smtClean="0"/>
              <a:t>The most important part of the initial appearance is deciding whether the defendant will be released from custody and under what conditions.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Pretrial Release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Amendment – </a:t>
            </a:r>
            <a:r>
              <a:rPr lang="en-US" dirty="0" smtClean="0"/>
              <a:t>excessive bail shall not be required</a:t>
            </a:r>
          </a:p>
          <a:p>
            <a:endParaRPr lang="en-US" sz="1900" b="1" dirty="0" smtClean="0"/>
          </a:p>
          <a:p>
            <a:r>
              <a:rPr lang="en-US" b="1" dirty="0" smtClean="0"/>
              <a:t>Bail</a:t>
            </a:r>
            <a:r>
              <a:rPr lang="en-US" dirty="0" smtClean="0"/>
              <a:t> – released from custody after putting up an amount of money</a:t>
            </a:r>
          </a:p>
          <a:p>
            <a:pPr lvl="1"/>
            <a:r>
              <a:rPr lang="en-US" dirty="0" smtClean="0"/>
              <a:t>Paid directly to the court</a:t>
            </a:r>
          </a:p>
          <a:p>
            <a:pPr lvl="2"/>
            <a:r>
              <a:rPr lang="en-US" dirty="0" smtClean="0"/>
              <a:t>Entire amount</a:t>
            </a:r>
          </a:p>
          <a:p>
            <a:pPr lvl="2"/>
            <a:r>
              <a:rPr lang="en-US" dirty="0" smtClean="0"/>
              <a:t>Percentage (i.e. 10%)</a:t>
            </a:r>
          </a:p>
          <a:p>
            <a:pPr>
              <a:buNone/>
            </a:pPr>
            <a:endParaRPr lang="en-US" sz="1900" dirty="0" smtClean="0"/>
          </a:p>
          <a:p>
            <a:r>
              <a:rPr lang="en-US" b="1" dirty="0" smtClean="0"/>
              <a:t>Personal Recognizance</a:t>
            </a:r>
            <a:r>
              <a:rPr lang="en-US" dirty="0" smtClean="0"/>
              <a:t> – defendant must promise to return and must be considered a low risk</a:t>
            </a:r>
          </a:p>
          <a:p>
            <a:pPr lvl="1"/>
            <a:r>
              <a:rPr lang="en-US" dirty="0" smtClean="0"/>
              <a:t>Nature/circumstance of offense</a:t>
            </a:r>
          </a:p>
          <a:p>
            <a:pPr lvl="1"/>
            <a:r>
              <a:rPr lang="en-US" dirty="0" smtClean="0"/>
              <a:t>Family and community ties</a:t>
            </a:r>
          </a:p>
          <a:p>
            <a:pPr lvl="1"/>
            <a:r>
              <a:rPr lang="en-US" dirty="0" smtClean="0"/>
              <a:t>Financial resources</a:t>
            </a:r>
          </a:p>
          <a:p>
            <a:pPr lvl="1"/>
            <a:r>
              <a:rPr lang="en-US" dirty="0" smtClean="0"/>
              <a:t>Employment background</a:t>
            </a:r>
          </a:p>
          <a:p>
            <a:pPr lvl="1"/>
            <a:r>
              <a:rPr lang="en-US" dirty="0" smtClean="0"/>
              <a:t>Prior criminal record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Information Gathering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Misdemeanor Cases</a:t>
            </a:r>
          </a:p>
          <a:p>
            <a:pPr lvl="1"/>
            <a:r>
              <a:rPr lang="en-US" dirty="0" smtClean="0"/>
              <a:t>Most states will proceed to trial based on the prosecutor's information (details the nature and circumstances of the charge)</a:t>
            </a:r>
          </a:p>
          <a:p>
            <a:pPr lvl="1"/>
            <a:r>
              <a:rPr lang="en-US" dirty="0" smtClean="0"/>
              <a:t>Not entitled to a preliminary hearing or grand jury review</a:t>
            </a:r>
          </a:p>
          <a:p>
            <a:endParaRPr lang="en-US" dirty="0" smtClean="0"/>
          </a:p>
          <a:p>
            <a:r>
              <a:rPr lang="en-US" dirty="0" smtClean="0"/>
              <a:t>Felony Cases</a:t>
            </a:r>
          </a:p>
          <a:p>
            <a:pPr lvl="1"/>
            <a:r>
              <a:rPr lang="en-US" dirty="0" smtClean="0"/>
              <a:t>Most states use a preliminary hearing instead of the information system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71</TotalTime>
  <Words>1176</Words>
  <Application>Microsoft Office PowerPoint</Application>
  <PresentationFormat>On-screen Show (4:3)</PresentationFormat>
  <Paragraphs>219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Module</vt:lpstr>
      <vt:lpstr>UNIT 2 – CRIMINAL LAW</vt:lpstr>
      <vt:lpstr>State Prosecution</vt:lpstr>
      <vt:lpstr>Federal Prosecution</vt:lpstr>
      <vt:lpstr>Slide 4</vt:lpstr>
      <vt:lpstr>Proceedings</vt:lpstr>
      <vt:lpstr>Before the Trial</vt:lpstr>
      <vt:lpstr>Initial appearance before a judge/magistrate</vt:lpstr>
      <vt:lpstr>Pretrial Release </vt:lpstr>
      <vt:lpstr>Information Gathering</vt:lpstr>
      <vt:lpstr>Preliminary Hearing</vt:lpstr>
      <vt:lpstr>Grand Jury</vt:lpstr>
      <vt:lpstr>Arraignment and Pleas</vt:lpstr>
      <vt:lpstr>Pretrial Motions: The Exclusionary Rule</vt:lpstr>
      <vt:lpstr>Plea Bargaining </vt:lpstr>
      <vt:lpstr>The Trial</vt:lpstr>
      <vt:lpstr>Right to Trial by Jury – 6th Amendment</vt:lpstr>
      <vt:lpstr>Jury Members</vt:lpstr>
      <vt:lpstr>Speedy Trial</vt:lpstr>
      <vt:lpstr>Establishing Witnesses</vt:lpstr>
      <vt:lpstr>Appeal Process</vt:lpstr>
      <vt:lpstr>Sentencing and Corrections</vt:lpstr>
      <vt:lpstr>Options</vt:lpstr>
      <vt:lpstr>Purpose of Punishment</vt:lpstr>
      <vt:lpstr>Capital Punishment</vt:lpstr>
      <vt:lpstr>Circumstances for Capital Punishment</vt:lpstr>
      <vt:lpstr>2001 U.S. Department of Justice</vt:lpstr>
    </vt:vector>
  </TitlesOfParts>
  <Company>Omaha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– CRIMINAL LAW</dc:title>
  <dc:creator>esakxxm702</dc:creator>
  <cp:lastModifiedBy>esakxxm702</cp:lastModifiedBy>
  <cp:revision>13</cp:revision>
  <dcterms:created xsi:type="dcterms:W3CDTF">2014-01-08T16:42:32Z</dcterms:created>
  <dcterms:modified xsi:type="dcterms:W3CDTF">2014-03-19T15:21:13Z</dcterms:modified>
</cp:coreProperties>
</file>