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75E9F5-C207-4491-864A-B5BFEED2F23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C3A06A-75B8-44E7-80A4-F57E3ECFEF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SECTION II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Sources of Authority and Structure</a:t>
            </a:r>
          </a:p>
          <a:p>
            <a:r>
              <a:rPr lang="en-US" b="1" dirty="0" smtClean="0"/>
              <a:t>(Types of Government)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1464"/>
            <a:ext cx="7620000" cy="1362075"/>
          </a:xfrm>
        </p:spPr>
        <p:txBody>
          <a:bodyPr>
            <a:noAutofit/>
          </a:bodyPr>
          <a:lstStyle/>
          <a:p>
            <a:r>
              <a:rPr lang="en-US" sz="5400" dirty="0" smtClean="0"/>
              <a:t>Economic Structure</a:t>
            </a:r>
            <a:br>
              <a:rPr lang="en-US" sz="5400" dirty="0" smtClean="0"/>
            </a:br>
            <a:r>
              <a:rPr lang="en-US" sz="5400" dirty="0" smtClean="0"/>
              <a:t>within Governments</a:t>
            </a:r>
            <a:endParaRPr lang="en-US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399032"/>
          </a:xfrm>
        </p:spPr>
        <p:txBody>
          <a:bodyPr/>
          <a:lstStyle/>
          <a:p>
            <a:r>
              <a:rPr lang="en-US" sz="6600" b="1" dirty="0" smtClean="0"/>
              <a:t>Fascism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totalitarian system in which businesses remain in private hands but under government control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399032"/>
          </a:xfrm>
        </p:spPr>
        <p:txBody>
          <a:bodyPr/>
          <a:lstStyle/>
          <a:p>
            <a:r>
              <a:rPr lang="en-US" sz="6600" b="1" dirty="0" smtClean="0"/>
              <a:t>Nazism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form of totalitarianism and type of fascism, based in part on the myth of racial superiority.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399032"/>
          </a:xfrm>
        </p:spPr>
        <p:txBody>
          <a:bodyPr/>
          <a:lstStyle/>
          <a:p>
            <a:r>
              <a:rPr lang="en-US" sz="6600" b="1" dirty="0" smtClean="0"/>
              <a:t>Communism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of government in which a single political party controls both the government and the economy</a:t>
            </a:r>
          </a:p>
          <a:p>
            <a:pPr lvl="1"/>
            <a:r>
              <a:rPr lang="en-US" dirty="0" smtClean="0"/>
              <a:t>Develop a classless society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399032"/>
          </a:xfrm>
        </p:spPr>
        <p:txBody>
          <a:bodyPr/>
          <a:lstStyle/>
          <a:p>
            <a:r>
              <a:rPr lang="en-US" sz="6600" b="1" dirty="0" smtClean="0"/>
              <a:t>Socialism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system that calls for public ownership of the means of production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/>
          <a:lstStyle/>
          <a:p>
            <a:r>
              <a:rPr lang="en-US" sz="6600" b="1" dirty="0" smtClean="0"/>
              <a:t>Capitalism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system in which individual investors, or capitalists, privately own the means of production; also known as a free enterprise system.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848600" cy="1399032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Monarchy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Absolute</a:t>
            </a:r>
          </a:p>
          <a:p>
            <a:pPr lvl="1"/>
            <a:r>
              <a:rPr lang="en-US" dirty="0" smtClean="0"/>
              <a:t>King/Queen </a:t>
            </a:r>
            <a:r>
              <a:rPr lang="en-US" dirty="0" smtClean="0"/>
              <a:t>have almost complete power.</a:t>
            </a:r>
          </a:p>
          <a:p>
            <a:pPr lvl="2"/>
            <a:r>
              <a:rPr lang="en-US" dirty="0" smtClean="0"/>
              <a:t>Hereditary Position</a:t>
            </a:r>
          </a:p>
          <a:p>
            <a:pPr lvl="3"/>
            <a:r>
              <a:rPr lang="en-US" dirty="0" smtClean="0"/>
              <a:t>Right to rule passes from one generation to the next</a:t>
            </a:r>
          </a:p>
          <a:p>
            <a:pPr lvl="2"/>
            <a:r>
              <a:rPr lang="en-US" dirty="0" smtClean="0"/>
              <a:t>Divine Right</a:t>
            </a:r>
          </a:p>
          <a:p>
            <a:pPr lvl="3"/>
            <a:r>
              <a:rPr lang="en-US" dirty="0" smtClean="0"/>
              <a:t>Power to rule was given by god </a:t>
            </a:r>
          </a:p>
          <a:p>
            <a:pPr lvl="1"/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Constitutional</a:t>
            </a:r>
          </a:p>
          <a:p>
            <a:pPr lvl="1"/>
            <a:r>
              <a:rPr lang="en-US" dirty="0" smtClean="0"/>
              <a:t>King/Queen </a:t>
            </a:r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ceremonial head of </a:t>
            </a:r>
            <a:r>
              <a:rPr lang="en-US" dirty="0" smtClean="0"/>
              <a:t>state.</a:t>
            </a:r>
          </a:p>
          <a:p>
            <a:pPr lvl="2"/>
            <a:r>
              <a:rPr lang="en-US" dirty="0" smtClean="0"/>
              <a:t>Real </a:t>
            </a:r>
            <a:r>
              <a:rPr lang="en-US" dirty="0" smtClean="0"/>
              <a:t>power lies in another part of the government.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Feudalism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dirty="0" smtClean="0"/>
              <a:t>Rule </a:t>
            </a:r>
            <a:r>
              <a:rPr lang="en-US" dirty="0" smtClean="0"/>
              <a:t>of local lords bound to a monarch </a:t>
            </a:r>
            <a:r>
              <a:rPr lang="en-US" dirty="0" smtClean="0"/>
              <a:t>by loyalty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Hierarchy system based </a:t>
            </a:r>
            <a:r>
              <a:rPr lang="en-US" dirty="0" smtClean="0"/>
              <a:t>on </a:t>
            </a:r>
            <a:r>
              <a:rPr lang="en-US" dirty="0" smtClean="0"/>
              <a:t>level </a:t>
            </a:r>
            <a:r>
              <a:rPr lang="en-US" dirty="0" smtClean="0"/>
              <a:t>of </a:t>
            </a:r>
            <a:r>
              <a:rPr lang="en-US" dirty="0" smtClean="0"/>
              <a:t>command/power a person has</a:t>
            </a:r>
            <a:endParaRPr lang="en-US" dirty="0" smtClean="0"/>
          </a:p>
        </p:txBody>
      </p:sp>
      <p:pic>
        <p:nvPicPr>
          <p:cNvPr id="4" name="Picture 2" descr="http://www.castesystem.tk/wp-content/uploads/Feudal-system-in-japa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3581400" cy="3190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dieval Society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0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Republic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nation in which supreme power rests with the citizens and is exercised by their elected representatives</a:t>
            </a:r>
            <a:endParaRPr lang="en-US" dirty="0" smtClean="0"/>
          </a:p>
          <a:p>
            <a:pPr lvl="1"/>
            <a:r>
              <a:rPr lang="en-US" dirty="0" smtClean="0"/>
              <a:t>i.e. President, Senators, House of Representatives, Governor, Mayor, City Council,  and Board of Education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Democracy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of government in which citizens exercise supreme power, acting either directly on their own or through elected representatives.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399032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Dictatorship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Power is concentrated in the hands of </a:t>
            </a:r>
            <a:r>
              <a:rPr lang="en-US" dirty="0" smtClean="0"/>
              <a:t>a single </a:t>
            </a:r>
            <a:r>
              <a:rPr lang="en-US" dirty="0" smtClean="0"/>
              <a:t>person or a small group of </a:t>
            </a:r>
            <a:r>
              <a:rPr lang="en-US" dirty="0" smtClean="0"/>
              <a:t>people.</a:t>
            </a:r>
            <a:r>
              <a:rPr lang="en-US" dirty="0" smtClean="0"/>
              <a:t> </a:t>
            </a:r>
            <a:r>
              <a:rPr lang="en-US" dirty="0" smtClean="0"/>
              <a:t>Power </a:t>
            </a:r>
            <a:r>
              <a:rPr lang="en-US" dirty="0" smtClean="0"/>
              <a:t>is maintained through </a:t>
            </a:r>
            <a:r>
              <a:rPr lang="en-US" dirty="0" smtClean="0"/>
              <a:t>force by controlling the police and military.</a:t>
            </a:r>
            <a:endParaRPr lang="en-US" dirty="0" smtClean="0"/>
          </a:p>
          <a:p>
            <a:endParaRPr lang="en-US" dirty="0" smtClean="0"/>
          </a:p>
          <a:p>
            <a:pPr marL="1051560" lvl="1" indent="-514350">
              <a:buFont typeface="+mj-lt"/>
              <a:buAutoNum type="arabicPeriod"/>
            </a:pPr>
            <a:r>
              <a:rPr lang="en-US" b="1" dirty="0" smtClean="0"/>
              <a:t>Autocracy</a:t>
            </a:r>
            <a:r>
              <a:rPr lang="en-US" dirty="0" smtClean="0"/>
              <a:t> – rule by one</a:t>
            </a:r>
          </a:p>
          <a:p>
            <a:pPr marL="1335024" lvl="2" indent="-514350"/>
            <a:r>
              <a:rPr lang="en-US" dirty="0" smtClean="0"/>
              <a:t>Most common form of dictatorship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b="1" dirty="0" smtClean="0"/>
              <a:t>Oligarchy </a:t>
            </a:r>
            <a:r>
              <a:rPr lang="en-US" dirty="0" smtClean="0"/>
              <a:t>– rule by a few</a:t>
            </a:r>
          </a:p>
          <a:p>
            <a:pPr marL="1335024" lvl="2" indent="-514350"/>
            <a:r>
              <a:rPr lang="en-US" dirty="0" smtClean="0"/>
              <a:t>i.e. top military generals or the wealthy elite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b="1" dirty="0" smtClean="0"/>
              <a:t>Totalitarian</a:t>
            </a:r>
            <a:r>
              <a:rPr lang="en-US" dirty="0" smtClean="0"/>
              <a:t> – control all </a:t>
            </a:r>
            <a:r>
              <a:rPr lang="en-US" dirty="0" smtClean="0"/>
              <a:t>aspects of citizen’s </a:t>
            </a:r>
            <a:r>
              <a:rPr lang="en-US" dirty="0" smtClean="0"/>
              <a:t>lives</a:t>
            </a:r>
          </a:p>
          <a:p>
            <a:pPr marL="1335024" lvl="2" indent="-514350"/>
            <a:r>
              <a:rPr lang="en-US" dirty="0" smtClean="0"/>
              <a:t>political</a:t>
            </a:r>
            <a:r>
              <a:rPr lang="en-US" dirty="0" smtClean="0"/>
              <a:t>, religious, social, cultural, &amp; </a:t>
            </a:r>
            <a:r>
              <a:rPr lang="en-US" dirty="0" smtClean="0"/>
              <a:t>personal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Theocracy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government in which a state is governed by the divine guidance </a:t>
            </a:r>
            <a:r>
              <a:rPr lang="en-US" dirty="0" smtClean="0"/>
              <a:t>(God) provided to religious leaders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is </a:t>
            </a:r>
            <a:r>
              <a:rPr lang="en-US" dirty="0" smtClean="0"/>
              <a:t>recognized as the head of the state.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i.e. Vatican City, Tibet, Iran, and the Taliban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399032"/>
          </a:xfrm>
        </p:spPr>
        <p:txBody>
          <a:bodyPr/>
          <a:lstStyle/>
          <a:p>
            <a:r>
              <a:rPr lang="en-US" sz="6600" b="1" dirty="0" smtClean="0"/>
              <a:t>Bureaucracy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large, complex organization that functions under uniform rules and procedures through </a:t>
            </a:r>
            <a:r>
              <a:rPr lang="en-US" dirty="0" smtClean="0"/>
              <a:t>bureaus or departments staffed with nonelected officials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Chain of command</a:t>
            </a:r>
          </a:p>
          <a:p>
            <a:pPr lvl="2"/>
            <a:r>
              <a:rPr lang="en-US" dirty="0" smtClean="0"/>
              <a:t>i.e. universities, military, private businesses, government offices, etc.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560F0F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</TotalTime>
  <Words>401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SECTION II</vt:lpstr>
      <vt:lpstr>Monarchy</vt:lpstr>
      <vt:lpstr>Feudalism</vt:lpstr>
      <vt:lpstr>Slide 4</vt:lpstr>
      <vt:lpstr>Republic</vt:lpstr>
      <vt:lpstr>Democracy</vt:lpstr>
      <vt:lpstr>Dictatorship</vt:lpstr>
      <vt:lpstr>Theocracy</vt:lpstr>
      <vt:lpstr>Bureaucracy</vt:lpstr>
      <vt:lpstr>Economic Structure within Governments</vt:lpstr>
      <vt:lpstr>Fascism</vt:lpstr>
      <vt:lpstr>Nazism</vt:lpstr>
      <vt:lpstr>Communism</vt:lpstr>
      <vt:lpstr>Socialism</vt:lpstr>
      <vt:lpstr>Capitalism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II</dc:title>
  <dc:creator>esakxxm702</dc:creator>
  <cp:lastModifiedBy>esakxxm702</cp:lastModifiedBy>
  <cp:revision>7</cp:revision>
  <dcterms:created xsi:type="dcterms:W3CDTF">2013-08-23T14:27:56Z</dcterms:created>
  <dcterms:modified xsi:type="dcterms:W3CDTF">2013-08-23T15:33:47Z</dcterms:modified>
</cp:coreProperties>
</file>