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0" r:id="rId5"/>
    <p:sldId id="258" r:id="rId6"/>
    <p:sldId id="259" r:id="rId7"/>
    <p:sldId id="268" r:id="rId8"/>
    <p:sldId id="263" r:id="rId9"/>
    <p:sldId id="261" r:id="rId10"/>
    <p:sldId id="262" r:id="rId11"/>
    <p:sldId id="264" r:id="rId12"/>
    <p:sldId id="271" r:id="rId13"/>
    <p:sldId id="272" r:id="rId14"/>
    <p:sldId id="269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F984AF-C4A3-42C8-B2F5-C547FC492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6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8F6561-47C2-4E20-8AE8-CE93A11200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2D0AF3-58E0-4FA2-B599-C9B2BE2BE9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UNIT 2</a:t>
            </a:r>
            <a:br>
              <a:rPr lang="en-US" b="1" dirty="0" smtClean="0"/>
            </a:br>
            <a:r>
              <a:rPr lang="en-US" b="1" dirty="0" smtClean="0"/>
              <a:t>THE “ROARING” 20s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LIFE AFTER THE GREAT WAR – A NOT SO “ROARING” START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786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America’s strong economy after WWI, consumerism, and the stock market make it easier for people to make money quickly.</a:t>
            </a:r>
          </a:p>
          <a:p>
            <a:r>
              <a:rPr lang="en-US" dirty="0" smtClean="0"/>
              <a:t>The number of millionaires increase 400%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3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BUYING ON CREDIT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cash needed </a:t>
            </a:r>
          </a:p>
          <a:p>
            <a:r>
              <a:rPr lang="en-US" dirty="0" smtClean="0"/>
              <a:t>Buy now, pay later</a:t>
            </a:r>
          </a:p>
          <a:p>
            <a:r>
              <a:rPr lang="en-US" dirty="0" smtClean="0"/>
              <a:t>Increases individual consumerism</a:t>
            </a:r>
          </a:p>
          <a:p>
            <a:pPr lvl="1"/>
            <a:r>
              <a:rPr lang="en-US" dirty="0" smtClean="0"/>
              <a:t>People can buy more luxury goods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76809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40" y="1447800"/>
            <a:ext cx="2399592" cy="14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8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604707" cy="3508977"/>
          </a:xfrm>
        </p:spPr>
        <p:txBody>
          <a:bodyPr/>
          <a:lstStyle/>
          <a:p>
            <a:r>
              <a:rPr lang="en-US" dirty="0" smtClean="0"/>
              <a:t>1924</a:t>
            </a:r>
          </a:p>
          <a:p>
            <a:pPr lvl="1"/>
            <a:r>
              <a:rPr lang="en-US" dirty="0" smtClean="0"/>
              <a:t>2/3 of all homes had electricity</a:t>
            </a:r>
          </a:p>
          <a:p>
            <a:pPr lvl="1"/>
            <a:endParaRPr lang="en-US" dirty="0"/>
          </a:p>
          <a:p>
            <a:r>
              <a:rPr lang="en-US" dirty="0" smtClean="0"/>
              <a:t>Home Appliances</a:t>
            </a:r>
          </a:p>
          <a:p>
            <a:pPr lvl="1"/>
            <a:r>
              <a:rPr lang="en-US" dirty="0" smtClean="0"/>
              <a:t>Vacuum cleaners</a:t>
            </a:r>
          </a:p>
          <a:p>
            <a:pPr lvl="1"/>
            <a:r>
              <a:rPr lang="en-US" dirty="0" smtClean="0"/>
              <a:t>Refrigerators</a:t>
            </a:r>
          </a:p>
          <a:p>
            <a:pPr lvl="1"/>
            <a:r>
              <a:rPr lang="en-US" dirty="0" smtClean="0"/>
              <a:t>Washing Machines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04" y="1066800"/>
            <a:ext cx="3774808" cy="532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0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SKYSCRAPERS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Steel, electricity, and the elevator make the creation of skyscrapers possible</a:t>
            </a:r>
          </a:p>
          <a:p>
            <a:r>
              <a:rPr lang="en-US" dirty="0" smtClean="0"/>
              <a:t>Art Deco Style </a:t>
            </a:r>
          </a:p>
          <a:p>
            <a:pPr lvl="1"/>
            <a:r>
              <a:rPr lang="en-US" dirty="0" smtClean="0"/>
              <a:t>1920 – 40s </a:t>
            </a:r>
          </a:p>
          <a:p>
            <a:pPr lvl="1"/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Geometric shapes</a:t>
            </a:r>
          </a:p>
          <a:p>
            <a:pPr lvl="2"/>
            <a:r>
              <a:rPr lang="en-US" dirty="0" smtClean="0"/>
              <a:t>Symmetry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85160"/>
            <a:ext cx="41148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0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FORD’S MODEL  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424545"/>
            <a:ext cx="3401209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“Tin Lizzie”</a:t>
            </a:r>
          </a:p>
          <a:p>
            <a:r>
              <a:rPr lang="en-US" dirty="0" smtClean="0"/>
              <a:t>Made the first mass produced and affordable car through the use of his assembly line </a:t>
            </a:r>
          </a:p>
          <a:p>
            <a:r>
              <a:rPr lang="en-US" dirty="0" smtClean="0"/>
              <a:t>Only color available was black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2438400"/>
            <a:ext cx="382558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7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RADIO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3376108" cy="40868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Invented by </a:t>
            </a:r>
            <a:r>
              <a:rPr lang="en-US" dirty="0" err="1" smtClean="0"/>
              <a:t>Guglielmo</a:t>
            </a:r>
            <a:r>
              <a:rPr lang="en-US" dirty="0" smtClean="0"/>
              <a:t> Marconi in 1910</a:t>
            </a:r>
          </a:p>
          <a:p>
            <a:r>
              <a:rPr lang="en-US" dirty="0" smtClean="0"/>
              <a:t>Mass produced and sold in the 1920s</a:t>
            </a:r>
          </a:p>
          <a:p>
            <a:r>
              <a:rPr lang="en-US" dirty="0" smtClean="0"/>
              <a:t>Most desired household product</a:t>
            </a:r>
          </a:p>
          <a:p>
            <a:r>
              <a:rPr lang="en-US" dirty="0" smtClean="0"/>
              <a:t>Radio stations broadcasted the news, sports, church services, and music.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848100" cy="290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86" y="3909771"/>
            <a:ext cx="2154073" cy="24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23" y="4168540"/>
            <a:ext cx="2161463" cy="14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2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             MOVIES</a:t>
            </a:r>
            <a:endParaRPr lang="en-US" altLang="en-US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98464"/>
            <a:ext cx="3962400" cy="4702336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Epic </a:t>
            </a:r>
            <a:r>
              <a:rPr lang="en-US" altLang="en-US" sz="2000" dirty="0" smtClean="0"/>
              <a:t>stories come </a:t>
            </a:r>
            <a:r>
              <a:rPr lang="en-US" altLang="en-US" sz="2000" dirty="0"/>
              <a:t>to the </a:t>
            </a:r>
            <a:r>
              <a:rPr lang="en-US" altLang="en-US" sz="2000" dirty="0" smtClean="0"/>
              <a:t>screen</a:t>
            </a:r>
            <a:endParaRPr lang="en-US" altLang="en-US" sz="2000" dirty="0"/>
          </a:p>
          <a:p>
            <a:pPr lvl="1"/>
            <a:r>
              <a:rPr lang="en-US" altLang="en-US" sz="1800" dirty="0" smtClean="0"/>
              <a:t>“The Ten Commandments”</a:t>
            </a:r>
          </a:p>
          <a:p>
            <a:r>
              <a:rPr lang="en-US" altLang="en-US" sz="2000" dirty="0" smtClean="0"/>
              <a:t>Movie </a:t>
            </a:r>
            <a:r>
              <a:rPr lang="en-US" altLang="en-US" sz="2000" dirty="0"/>
              <a:t>stars </a:t>
            </a:r>
            <a:r>
              <a:rPr lang="en-US" altLang="en-US" sz="2000" dirty="0" smtClean="0"/>
              <a:t>become icons</a:t>
            </a:r>
          </a:p>
          <a:p>
            <a:pPr lvl="1"/>
            <a:r>
              <a:rPr lang="en-US" altLang="en-US" sz="1800" dirty="0" smtClean="0"/>
              <a:t>Lon Cheney = Horror</a:t>
            </a:r>
          </a:p>
          <a:p>
            <a:pPr lvl="1"/>
            <a:r>
              <a:rPr lang="en-US" altLang="en-US" sz="1800" dirty="0" smtClean="0"/>
              <a:t>Tom Mix = Western</a:t>
            </a:r>
          </a:p>
          <a:p>
            <a:pPr lvl="1"/>
            <a:r>
              <a:rPr lang="en-US" altLang="en-US" sz="1800" dirty="0" smtClean="0"/>
              <a:t>Charley Chaplin = Comedy</a:t>
            </a:r>
            <a:endParaRPr lang="en-US" altLang="en-US" sz="1800" dirty="0"/>
          </a:p>
          <a:p>
            <a:r>
              <a:rPr lang="en-US" altLang="en-US" sz="2000" dirty="0"/>
              <a:t>1927 </a:t>
            </a:r>
            <a:endParaRPr lang="en-US" altLang="en-US" sz="2000" dirty="0" smtClean="0"/>
          </a:p>
          <a:p>
            <a:pPr lvl="1"/>
            <a:r>
              <a:rPr lang="en-US" altLang="en-US" sz="1800" dirty="0"/>
              <a:t>T</a:t>
            </a:r>
            <a:r>
              <a:rPr lang="en-US" altLang="en-US" sz="1800" dirty="0" smtClean="0"/>
              <a:t>he </a:t>
            </a:r>
            <a:r>
              <a:rPr lang="en-US" altLang="en-US" sz="1800" dirty="0"/>
              <a:t>first “talkies” come </a:t>
            </a:r>
            <a:r>
              <a:rPr lang="en-US" altLang="en-US" sz="1800" dirty="0" smtClean="0"/>
              <a:t>out</a:t>
            </a:r>
          </a:p>
          <a:p>
            <a:pPr lvl="1"/>
            <a:r>
              <a:rPr lang="en-US" altLang="en-US" sz="1800" dirty="0" smtClean="0"/>
              <a:t>“The Jazz Singer” </a:t>
            </a:r>
            <a:endParaRPr lang="en-US" altLang="en-US" sz="1800" dirty="0"/>
          </a:p>
          <a:p>
            <a:r>
              <a:rPr lang="en-US" altLang="en-US" sz="2000" dirty="0"/>
              <a:t>Hollywood </a:t>
            </a:r>
            <a:r>
              <a:rPr lang="en-US" altLang="en-US" sz="2000" dirty="0" smtClean="0"/>
              <a:t>becomes the </a:t>
            </a:r>
            <a:r>
              <a:rPr lang="en-US" altLang="en-US" sz="2000" dirty="0"/>
              <a:t>entertainment center of the country</a:t>
            </a:r>
          </a:p>
        </p:txBody>
      </p:sp>
      <p:pic>
        <p:nvPicPr>
          <p:cNvPr id="22538" name="Picture 10" descr="Tom 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05" y="1698464"/>
            <a:ext cx="2288814" cy="3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w-valen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" y="423277"/>
            <a:ext cx="1746647" cy="23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virginiabrad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" y="2054729"/>
            <a:ext cx="1746648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Charlie Chapl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0547" r="10311"/>
          <a:stretch/>
        </p:blipFill>
        <p:spPr bwMode="auto">
          <a:xfrm>
            <a:off x="527446" y="3879273"/>
            <a:ext cx="1746648" cy="26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Lon Chan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4" y="4271023"/>
            <a:ext cx="2107045" cy="22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1143000"/>
          </a:xfrm>
        </p:spPr>
        <p:txBody>
          <a:bodyPr/>
          <a:lstStyle/>
          <a:p>
            <a:r>
              <a:rPr lang="en-US" b="1" dirty="0" smtClean="0"/>
              <a:t>THE GREAT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239000" cy="3508977"/>
          </a:xfrm>
        </p:spPr>
        <p:txBody>
          <a:bodyPr/>
          <a:lstStyle/>
          <a:p>
            <a:r>
              <a:rPr lang="en-US" dirty="0" smtClean="0"/>
              <a:t>African Americans begin to leave the south and head north</a:t>
            </a:r>
          </a:p>
          <a:p>
            <a:pPr lvl="1"/>
            <a:r>
              <a:rPr lang="en-US" dirty="0" smtClean="0"/>
              <a:t>More job opportunities</a:t>
            </a:r>
          </a:p>
          <a:p>
            <a:pPr lvl="1"/>
            <a:r>
              <a:rPr lang="en-US" dirty="0" smtClean="0"/>
              <a:t>Better pay</a:t>
            </a:r>
          </a:p>
          <a:p>
            <a:pPr lvl="1"/>
            <a:r>
              <a:rPr lang="en-US" dirty="0" smtClean="0"/>
              <a:t>Not as racist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9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28" y="914400"/>
            <a:ext cx="7024744" cy="722864"/>
          </a:xfrm>
        </p:spPr>
        <p:txBody>
          <a:bodyPr/>
          <a:lstStyle/>
          <a:p>
            <a:r>
              <a:rPr lang="en-US" b="1" dirty="0" smtClean="0"/>
              <a:t>RACISM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184"/>
            <a:ext cx="4419600" cy="3281657"/>
          </a:xfrm>
        </p:spPr>
        <p:txBody>
          <a:bodyPr>
            <a:normAutofit/>
          </a:bodyPr>
          <a:lstStyle/>
          <a:p>
            <a:r>
              <a:rPr lang="en-US" dirty="0" smtClean="0"/>
              <a:t>Racial segregation</a:t>
            </a:r>
          </a:p>
          <a:p>
            <a:pPr lvl="1"/>
            <a:r>
              <a:rPr lang="en-US" dirty="0" smtClean="0"/>
              <a:t>Jim </a:t>
            </a:r>
            <a:r>
              <a:rPr lang="en-US" dirty="0"/>
              <a:t>Crow </a:t>
            </a:r>
            <a:r>
              <a:rPr lang="en-US" dirty="0" smtClean="0"/>
              <a:t>Laws  – 1876 </a:t>
            </a:r>
          </a:p>
          <a:p>
            <a:pPr lvl="1"/>
            <a:r>
              <a:rPr lang="en-US" dirty="0" smtClean="0"/>
              <a:t>Separate but Equal – 1896 </a:t>
            </a:r>
          </a:p>
          <a:p>
            <a:r>
              <a:rPr lang="en-US" dirty="0" smtClean="0"/>
              <a:t>Portrayal of racial stereotypes</a:t>
            </a:r>
          </a:p>
          <a:p>
            <a:pPr lvl="1"/>
            <a:r>
              <a:rPr lang="en-US" dirty="0" smtClean="0"/>
              <a:t>“Black Face”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1971675" cy="26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61" y="3276600"/>
            <a:ext cx="4336114" cy="32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8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1919 – RED SUMMER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Racial tensions increase around the country because of unemployment after the war.</a:t>
            </a:r>
          </a:p>
          <a:p>
            <a:pPr lvl="1"/>
            <a:r>
              <a:rPr lang="en-US" dirty="0" smtClean="0"/>
              <a:t>While white men were fighting the war in Europe, their jobs were filled by black workers.</a:t>
            </a:r>
          </a:p>
          <a:p>
            <a:pPr lvl="1"/>
            <a:r>
              <a:rPr lang="en-US" dirty="0" smtClean="0"/>
              <a:t>When the soldiers came back home, their jobs were gone.</a:t>
            </a:r>
          </a:p>
          <a:p>
            <a:pPr lvl="1"/>
            <a:r>
              <a:rPr lang="en-US" dirty="0" smtClean="0"/>
              <a:t>Some black workers were laid off/fired to give their jobs to white men back from the war.</a:t>
            </a:r>
          </a:p>
          <a:p>
            <a:pPr lvl="1"/>
            <a:r>
              <a:rPr lang="en-US" dirty="0" smtClean="0"/>
              <a:t>Many African Americans were able to keep their jobs because they were cheaper than white labor.</a:t>
            </a:r>
          </a:p>
          <a:p>
            <a:r>
              <a:rPr lang="en-US" dirty="0" smtClean="0"/>
              <a:t>Race riots broke out all over the 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799064"/>
          </a:xfrm>
        </p:spPr>
        <p:txBody>
          <a:bodyPr/>
          <a:lstStyle/>
          <a:p>
            <a:r>
              <a:rPr lang="en-US" b="1" dirty="0" smtClean="0"/>
              <a:t>LYNCHING OF WILL BROWN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5791200" cy="14589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Summer – 1919,  Omaha</a:t>
            </a:r>
            <a:r>
              <a:rPr lang="en-US" dirty="0"/>
              <a:t>, NE</a:t>
            </a:r>
            <a:endParaRPr lang="en-US" dirty="0" smtClean="0"/>
          </a:p>
          <a:p>
            <a:r>
              <a:rPr lang="en-US" dirty="0" smtClean="0"/>
              <a:t>Black man (Will Brown) is accused of sexually assaulting a white woman and is killed by a mob in downtown Omaha.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65602"/>
            <a:ext cx="4467225" cy="32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85" y="1593273"/>
            <a:ext cx="2016358" cy="303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91" y="4070990"/>
            <a:ext cx="350884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4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036" y="479065"/>
            <a:ext cx="7024744" cy="1143000"/>
          </a:xfrm>
        </p:spPr>
        <p:txBody>
          <a:bodyPr/>
          <a:lstStyle/>
          <a:p>
            <a:r>
              <a:rPr lang="en-US" b="1" dirty="0" smtClean="0"/>
              <a:t>KU KLUX KLAN (KKK)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105400" y="1981200"/>
            <a:ext cx="3419856" cy="3493007"/>
          </a:xfrm>
        </p:spPr>
        <p:txBody>
          <a:bodyPr/>
          <a:lstStyle/>
          <a:p>
            <a:r>
              <a:rPr lang="en-US" dirty="0" smtClean="0"/>
              <a:t>Membership soars to over 4 million</a:t>
            </a:r>
          </a:p>
          <a:p>
            <a:r>
              <a:rPr lang="en-US" dirty="0" smtClean="0"/>
              <a:t>Nationwide membership, not just in the south</a:t>
            </a:r>
          </a:p>
          <a:p>
            <a:r>
              <a:rPr lang="en-US" dirty="0" smtClean="0"/>
              <a:t>1922 – March in Washington D.C.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3181"/>
          <a:stretch/>
        </p:blipFill>
        <p:spPr bwMode="auto">
          <a:xfrm>
            <a:off x="568036" y="3352800"/>
            <a:ext cx="429490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3" y="1690255"/>
            <a:ext cx="2878773" cy="22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3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SECTION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CHANGE OF PACE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47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v. RURAL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are moving out of the country and into the city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6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216</TotalTime>
  <Words>430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UNIT 2 THE “ROARING” 20s</vt:lpstr>
      <vt:lpstr>THE GREAT MIGRATION</vt:lpstr>
      <vt:lpstr>PowerPoint Presentation</vt:lpstr>
      <vt:lpstr>RACISM</vt:lpstr>
      <vt:lpstr>1919 – RED SUMMER </vt:lpstr>
      <vt:lpstr>LYNCHING OF WILL BROWN</vt:lpstr>
      <vt:lpstr>KU KLUX KLAN (KKK)</vt:lpstr>
      <vt:lpstr>SECTION 2</vt:lpstr>
      <vt:lpstr>URBAN v. RURAL </vt:lpstr>
      <vt:lpstr>NEW MONEY</vt:lpstr>
      <vt:lpstr>BUYING ON CREDIT</vt:lpstr>
      <vt:lpstr>ELECTRICITY</vt:lpstr>
      <vt:lpstr>SKYSCRAPERS</vt:lpstr>
      <vt:lpstr>FORD’S MODEL  T </vt:lpstr>
      <vt:lpstr>THE RADIO</vt:lpstr>
      <vt:lpstr>             MOVIES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THE “ROARING” 20s</dc:title>
  <dc:creator>data: esakxxm702</dc:creator>
  <cp:lastModifiedBy>data: esakxxm702</cp:lastModifiedBy>
  <cp:revision>24</cp:revision>
  <dcterms:created xsi:type="dcterms:W3CDTF">2014-10-24T02:17:18Z</dcterms:created>
  <dcterms:modified xsi:type="dcterms:W3CDTF">2014-10-28T03:28:28Z</dcterms:modified>
</cp:coreProperties>
</file>