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78" r:id="rId8"/>
    <p:sldId id="265" r:id="rId9"/>
    <p:sldId id="279" r:id="rId10"/>
    <p:sldId id="277" r:id="rId11"/>
    <p:sldId id="276" r:id="rId12"/>
    <p:sldId id="259" r:id="rId13"/>
    <p:sldId id="260" r:id="rId14"/>
    <p:sldId id="266" r:id="rId15"/>
    <p:sldId id="267" r:id="rId16"/>
    <p:sldId id="269" r:id="rId17"/>
    <p:sldId id="270" r:id="rId18"/>
    <p:sldId id="268" r:id="rId19"/>
    <p:sldId id="271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4FAD-5C0D-463F-8B9B-C029DCDBE2F2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631E-DEDE-4934-8281-C536185F8E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4FAD-5C0D-463F-8B9B-C029DCDBE2F2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631E-DEDE-4934-8281-C536185F8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4FAD-5C0D-463F-8B9B-C029DCDBE2F2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631E-DEDE-4934-8281-C536185F8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4FAD-5C0D-463F-8B9B-C029DCDBE2F2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631E-DEDE-4934-8281-C536185F8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4FAD-5C0D-463F-8B9B-C029DCDBE2F2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631E-DEDE-4934-8281-C536185F8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4FAD-5C0D-463F-8B9B-C029DCDBE2F2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631E-DEDE-4934-8281-C536185F8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4FAD-5C0D-463F-8B9B-C029DCDBE2F2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631E-DEDE-4934-8281-C536185F8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4FAD-5C0D-463F-8B9B-C029DCDBE2F2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631E-DEDE-4934-8281-C536185F8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4FAD-5C0D-463F-8B9B-C029DCDBE2F2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631E-DEDE-4934-8281-C536185F8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4FAD-5C0D-463F-8B9B-C029DCDBE2F2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631E-DEDE-4934-8281-C536185F8E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CBF4FAD-5C0D-463F-8B9B-C029DCDBE2F2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DE0631E-DEDE-4934-8281-C536185F8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CBF4FAD-5C0D-463F-8B9B-C029DCDBE2F2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DE0631E-DEDE-4934-8281-C536185F8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987552"/>
          </a:xfrm>
        </p:spPr>
        <p:txBody>
          <a:bodyPr>
            <a:noAutofit/>
          </a:bodyPr>
          <a:lstStyle/>
          <a:p>
            <a:r>
              <a:rPr lang="en-US" sz="5400" dirty="0" smtClean="0"/>
              <a:t>UNIT 2 – CRIMINAL LAW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267200"/>
            <a:ext cx="8077200" cy="585216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Section 1: What is Crime?</a:t>
            </a:r>
            <a:endParaRPr lang="en-US" sz="2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Parties to 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Principal</a:t>
            </a:r>
          </a:p>
          <a:p>
            <a:pPr lvl="1"/>
            <a:r>
              <a:rPr lang="en-US" dirty="0" smtClean="0"/>
              <a:t>Person who commits a crime</a:t>
            </a:r>
          </a:p>
          <a:p>
            <a:r>
              <a:rPr lang="en-US" dirty="0" smtClean="0"/>
              <a:t>Accomplice</a:t>
            </a:r>
          </a:p>
          <a:p>
            <a:pPr lvl="1"/>
            <a:r>
              <a:rPr lang="en-US" dirty="0" smtClean="0"/>
              <a:t>Someone who helps the principal commit a crime</a:t>
            </a:r>
          </a:p>
          <a:p>
            <a:r>
              <a:rPr lang="en-US" dirty="0" smtClean="0"/>
              <a:t>Accessory before the fact</a:t>
            </a:r>
          </a:p>
          <a:p>
            <a:pPr lvl="1"/>
            <a:r>
              <a:rPr lang="en-US" dirty="0" smtClean="0"/>
              <a:t>Person who orders or helps the principal commit a crime, but is not present</a:t>
            </a:r>
          </a:p>
          <a:p>
            <a:r>
              <a:rPr lang="en-US" dirty="0" smtClean="0"/>
              <a:t>Accessory after the fact</a:t>
            </a:r>
          </a:p>
          <a:p>
            <a:pPr lvl="1"/>
            <a:r>
              <a:rPr lang="en-US" dirty="0" smtClean="0"/>
              <a:t>A person who, knowing a crime has been committed, helps the principal or accomplice avoid capture or helps them escape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Crime Affect everyone?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Lost or damaged lives</a:t>
            </a:r>
          </a:p>
          <a:p>
            <a:r>
              <a:rPr lang="en-US" dirty="0" smtClean="0"/>
              <a:t>Fear and suffering</a:t>
            </a:r>
          </a:p>
          <a:p>
            <a:r>
              <a:rPr lang="en-US" b="1" dirty="0" smtClean="0"/>
              <a:t>MONEY</a:t>
            </a:r>
          </a:p>
          <a:p>
            <a:pPr lvl="1"/>
            <a:r>
              <a:rPr lang="en-US" dirty="0" smtClean="0"/>
              <a:t>Government expenditures on crime = $150+ billion per year</a:t>
            </a:r>
          </a:p>
          <a:p>
            <a:pPr lvl="1"/>
            <a:r>
              <a:rPr lang="en-US" dirty="0" smtClean="0"/>
              <a:t>A family of 4 pays on average $1,500+ per year in taxes relating to crime even if they are not victims of crime.</a:t>
            </a:r>
          </a:p>
          <a:p>
            <a:endParaRPr lang="en-US" dirty="0" smtClean="0"/>
          </a:p>
          <a:p>
            <a:r>
              <a:rPr lang="en-US" dirty="0" smtClean="0"/>
              <a:t>What causes crime, and what can be done about it?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Crime in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2001 24.2 million crimes were committed</a:t>
            </a:r>
          </a:p>
          <a:p>
            <a:pPr lvl="1"/>
            <a:r>
              <a:rPr lang="en-US" dirty="0" smtClean="0"/>
              <a:t>24% violent in nature</a:t>
            </a:r>
          </a:p>
          <a:p>
            <a:r>
              <a:rPr lang="en-US" dirty="0" smtClean="0"/>
              <a:t>According to surveys of victims</a:t>
            </a:r>
          </a:p>
          <a:p>
            <a:pPr lvl="1"/>
            <a:r>
              <a:rPr lang="en-US" dirty="0" smtClean="0"/>
              <a:t>50% reported crimes against themselves</a:t>
            </a:r>
          </a:p>
          <a:p>
            <a:pPr lvl="1"/>
            <a:r>
              <a:rPr lang="en-US" dirty="0" smtClean="0"/>
              <a:t>Less than 40% reported property crimes</a:t>
            </a:r>
          </a:p>
          <a:p>
            <a:r>
              <a:rPr lang="en-US" dirty="0" smtClean="0"/>
              <a:t>Law enforcement records</a:t>
            </a:r>
          </a:p>
          <a:p>
            <a:pPr lvl="1"/>
            <a:r>
              <a:rPr lang="en-US" dirty="0" smtClean="0"/>
              <a:t>Of cases reported, about 20% led to an arrest</a:t>
            </a:r>
          </a:p>
          <a:p>
            <a:pPr lvl="1"/>
            <a:r>
              <a:rPr lang="en-US" dirty="0" smtClean="0"/>
              <a:t>Arrest rate is considerably higher for violent crimes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Crime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5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Higher in urban than suburban communities</a:t>
            </a:r>
          </a:p>
          <a:p>
            <a:r>
              <a:rPr lang="en-US" dirty="0" smtClean="0"/>
              <a:t>Higher in suburban than rural communities</a:t>
            </a:r>
          </a:p>
          <a:p>
            <a:endParaRPr lang="en-US" dirty="0" smtClean="0"/>
          </a:p>
          <a:p>
            <a:r>
              <a:rPr lang="en-US" dirty="0" smtClean="0"/>
              <a:t>Crime is not confined to any particular group</a:t>
            </a:r>
          </a:p>
          <a:p>
            <a:r>
              <a:rPr lang="en-US" dirty="0" smtClean="0"/>
              <a:t>15-24 year-olds commit more violent crimes than any other group</a:t>
            </a:r>
          </a:p>
          <a:p>
            <a:r>
              <a:rPr lang="en-US" dirty="0" smtClean="0"/>
              <a:t>Males commit almost 4x as many crimes as females</a:t>
            </a:r>
          </a:p>
          <a:p>
            <a:pPr lvl="1"/>
            <a:r>
              <a:rPr lang="en-US" dirty="0" smtClean="0"/>
              <a:t>Female offenses has increased in recent years</a:t>
            </a:r>
          </a:p>
          <a:p>
            <a:endParaRPr lang="en-US" dirty="0" smtClean="0"/>
          </a:p>
          <a:p>
            <a:r>
              <a:rPr lang="en-US" dirty="0" smtClean="0"/>
              <a:t>68% of female victims knew their offenders</a:t>
            </a:r>
          </a:p>
          <a:p>
            <a:r>
              <a:rPr lang="en-US" dirty="0" smtClean="0"/>
              <a:t>45% of male victims knew their offenders</a:t>
            </a:r>
          </a:p>
          <a:p>
            <a:r>
              <a:rPr lang="en-US" dirty="0" smtClean="0"/>
              <a:t>About 35% of victims report that the offender had been using alcohol</a:t>
            </a:r>
          </a:p>
          <a:p>
            <a:endParaRPr lang="en-US" dirty="0" smtClean="0"/>
          </a:p>
          <a:p>
            <a:r>
              <a:rPr lang="en-US" dirty="0" smtClean="0"/>
              <a:t>Violent crimes are more likely to occur during the day</a:t>
            </a:r>
          </a:p>
          <a:p>
            <a:r>
              <a:rPr lang="en-US" dirty="0" smtClean="0"/>
              <a:t>2/3 of rapes occur at night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U.S. National Property Crime"/>
          <p:cNvPicPr>
            <a:picLocks noChangeAspect="1" noChangeArrowheads="1"/>
          </p:cNvPicPr>
          <p:nvPr/>
        </p:nvPicPr>
        <p:blipFill>
          <a:blip r:embed="rId2" cstate="print"/>
          <a:srcRect b="11250"/>
          <a:stretch>
            <a:fillRect/>
          </a:stretch>
        </p:blipFill>
        <p:spPr bwMode="auto">
          <a:xfrm>
            <a:off x="457200" y="0"/>
            <a:ext cx="7010400" cy="3505200"/>
          </a:xfrm>
          <a:prstGeom prst="rect">
            <a:avLst/>
          </a:prstGeom>
          <a:noFill/>
        </p:spPr>
      </p:pic>
      <p:pic>
        <p:nvPicPr>
          <p:cNvPr id="33796" name="Picture 4" descr="U.S. National Violent Crime"/>
          <p:cNvPicPr>
            <a:picLocks noChangeAspect="1" noChangeArrowheads="1"/>
          </p:cNvPicPr>
          <p:nvPr/>
        </p:nvPicPr>
        <p:blipFill>
          <a:blip r:embed="rId3" cstate="print"/>
          <a:srcRect b="12500"/>
          <a:stretch>
            <a:fillRect/>
          </a:stretch>
        </p:blipFill>
        <p:spPr bwMode="auto">
          <a:xfrm>
            <a:off x="609600" y="3429000"/>
            <a:ext cx="6955973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Nebraska Violent Crime"/>
          <p:cNvPicPr>
            <a:picLocks noChangeAspect="1" noChangeArrowheads="1"/>
          </p:cNvPicPr>
          <p:nvPr/>
        </p:nvPicPr>
        <p:blipFill>
          <a:blip r:embed="rId2" cstate="print"/>
          <a:srcRect b="11033"/>
          <a:stretch>
            <a:fillRect/>
          </a:stretch>
        </p:blipFill>
        <p:spPr bwMode="auto">
          <a:xfrm>
            <a:off x="0" y="3352800"/>
            <a:ext cx="7997937" cy="3505200"/>
          </a:xfrm>
          <a:prstGeom prst="rect">
            <a:avLst/>
          </a:prstGeom>
          <a:noFill/>
        </p:spPr>
      </p:pic>
      <p:pic>
        <p:nvPicPr>
          <p:cNvPr id="32772" name="Picture 4" descr="Nebraska Property Crime"/>
          <p:cNvPicPr>
            <a:picLocks noChangeAspect="1" noChangeArrowheads="1"/>
          </p:cNvPicPr>
          <p:nvPr/>
        </p:nvPicPr>
        <p:blipFill>
          <a:blip r:embed="rId3" cstate="print"/>
          <a:srcRect b="11045"/>
          <a:stretch>
            <a:fillRect/>
          </a:stretch>
        </p:blipFill>
        <p:spPr bwMode="auto">
          <a:xfrm>
            <a:off x="0" y="0"/>
            <a:ext cx="7825154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Nebraska Property Crime vs. National Comparison"/>
          <p:cNvPicPr>
            <a:picLocks noChangeAspect="1" noChangeArrowheads="1"/>
          </p:cNvPicPr>
          <p:nvPr/>
        </p:nvPicPr>
        <p:blipFill>
          <a:blip r:embed="rId2" cstate="print"/>
          <a:srcRect b="6768"/>
          <a:stretch>
            <a:fillRect/>
          </a:stretch>
        </p:blipFill>
        <p:spPr bwMode="auto">
          <a:xfrm>
            <a:off x="0" y="-1"/>
            <a:ext cx="9144000" cy="68681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Nebraska Violent Crime vs. National Comparison"/>
          <p:cNvPicPr>
            <a:picLocks noChangeAspect="1" noChangeArrowheads="1"/>
          </p:cNvPicPr>
          <p:nvPr/>
        </p:nvPicPr>
        <p:blipFill>
          <a:blip r:embed="rId2" cstate="print"/>
          <a:srcRect b="6768"/>
          <a:stretch>
            <a:fillRect/>
          </a:stretch>
        </p:blipFill>
        <p:spPr bwMode="auto">
          <a:xfrm>
            <a:off x="0" y="-10161"/>
            <a:ext cx="9144000" cy="68681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Nebraska Crime Statistics and Rates Report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76400" y="1752600"/>
          <a:ext cx="5791200" cy="4849080"/>
        </p:xfrm>
        <a:graphic>
          <a:graphicData uri="http://schemas.openxmlformats.org/drawingml/2006/table">
            <a:tbl>
              <a:tblPr>
                <a:tableStyleId>{68D230F3-CF80-4859-8CE7-A43EE81993B5}</a:tableStyleId>
              </a:tblPr>
              <a:tblGrid>
                <a:gridCol w="2895600"/>
                <a:gridCol w="2895600"/>
              </a:tblGrid>
              <a:tr h="377705">
                <a:tc>
                  <a:txBody>
                    <a:bodyPr/>
                    <a:lstStyle/>
                    <a:p>
                      <a:r>
                        <a:rPr lang="en-US" sz="2000" dirty="0"/>
                        <a:t>2009 Crime (Actual Data)</a:t>
                      </a:r>
                    </a:p>
                  </a:txBody>
                  <a:tcPr marL="73891" marR="73891" marT="36945" marB="36945" anchor="ctr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Incidents</a:t>
                      </a:r>
                    </a:p>
                  </a:txBody>
                  <a:tcPr marL="73891" marR="73891" marT="36945" marB="36945" anchor="ctr"/>
                </a:tc>
              </a:tr>
              <a:tr h="377705">
                <a:tc>
                  <a:txBody>
                    <a:bodyPr/>
                    <a:lstStyle/>
                    <a:p>
                      <a:r>
                        <a:rPr lang="en-US" sz="2000" dirty="0"/>
                        <a:t>Aggravated Assault</a:t>
                      </a:r>
                    </a:p>
                  </a:txBody>
                  <a:tcPr marL="73891" marR="73891" marT="36945" marB="36945" anchor="ctr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3,205</a:t>
                      </a:r>
                    </a:p>
                  </a:txBody>
                  <a:tcPr marL="73891" marR="73891" marT="36945" marB="36945" anchor="ctr"/>
                </a:tc>
              </a:tr>
              <a:tr h="377705">
                <a:tc>
                  <a:txBody>
                    <a:bodyPr/>
                    <a:lstStyle/>
                    <a:p>
                      <a:r>
                        <a:rPr lang="en-US" sz="2000" dirty="0"/>
                        <a:t>Arson</a:t>
                      </a:r>
                    </a:p>
                  </a:txBody>
                  <a:tcPr marL="73891" marR="73891" marT="36945" marB="36945" anchor="ctr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N/A</a:t>
                      </a:r>
                    </a:p>
                  </a:txBody>
                  <a:tcPr marL="73891" marR="73891" marT="36945" marB="36945" anchor="ctr"/>
                </a:tc>
              </a:tr>
              <a:tr h="377705">
                <a:tc>
                  <a:txBody>
                    <a:bodyPr/>
                    <a:lstStyle/>
                    <a:p>
                      <a:r>
                        <a:rPr lang="en-US" sz="2000" dirty="0"/>
                        <a:t>Burglary</a:t>
                      </a:r>
                    </a:p>
                  </a:txBody>
                  <a:tcPr marL="73891" marR="73891" marT="36945" marB="36945" anchor="ctr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8,701</a:t>
                      </a:r>
                    </a:p>
                  </a:txBody>
                  <a:tcPr marL="73891" marR="73891" marT="36945" marB="36945" anchor="ctr"/>
                </a:tc>
              </a:tr>
              <a:tr h="377705">
                <a:tc>
                  <a:txBody>
                    <a:bodyPr/>
                    <a:lstStyle/>
                    <a:p>
                      <a:r>
                        <a:rPr lang="en-US" sz="2000" dirty="0"/>
                        <a:t>Forcible Rape</a:t>
                      </a:r>
                    </a:p>
                  </a:txBody>
                  <a:tcPr marL="73891" marR="73891" marT="36945" marB="36945" anchor="ctr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595</a:t>
                      </a:r>
                    </a:p>
                  </a:txBody>
                  <a:tcPr marL="73891" marR="73891" marT="36945" marB="36945" anchor="ctr"/>
                </a:tc>
              </a:tr>
              <a:tr h="377705">
                <a:tc>
                  <a:txBody>
                    <a:bodyPr/>
                    <a:lstStyle/>
                    <a:p>
                      <a:r>
                        <a:rPr lang="en-US" sz="2000"/>
                        <a:t>Larceny and Theft</a:t>
                      </a:r>
                    </a:p>
                  </a:txBody>
                  <a:tcPr marL="73891" marR="73891" marT="36945" marB="36945"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37,432</a:t>
                      </a:r>
                    </a:p>
                  </a:txBody>
                  <a:tcPr marL="73891" marR="73891" marT="36945" marB="36945" anchor="ctr"/>
                </a:tc>
              </a:tr>
              <a:tr h="377705">
                <a:tc>
                  <a:txBody>
                    <a:bodyPr/>
                    <a:lstStyle/>
                    <a:p>
                      <a:r>
                        <a:rPr lang="en-US" sz="2000"/>
                        <a:t>Motor Vehicle Theft</a:t>
                      </a:r>
                    </a:p>
                  </a:txBody>
                  <a:tcPr marL="73891" marR="73891" marT="36945" marB="36945"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3,481</a:t>
                      </a:r>
                    </a:p>
                  </a:txBody>
                  <a:tcPr marL="73891" marR="73891" marT="36945" marB="36945" anchor="ctr"/>
                </a:tc>
              </a:tr>
              <a:tr h="377705">
                <a:tc>
                  <a:txBody>
                    <a:bodyPr/>
                    <a:lstStyle/>
                    <a:p>
                      <a:r>
                        <a:rPr lang="en-US" sz="2000"/>
                        <a:t>Murder and Manslaughter</a:t>
                      </a:r>
                    </a:p>
                  </a:txBody>
                  <a:tcPr marL="73891" marR="73891" marT="36945" marB="36945"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40</a:t>
                      </a:r>
                    </a:p>
                  </a:txBody>
                  <a:tcPr marL="73891" marR="73891" marT="36945" marB="36945" anchor="ctr"/>
                </a:tc>
              </a:tr>
              <a:tr h="377705">
                <a:tc>
                  <a:txBody>
                    <a:bodyPr/>
                    <a:lstStyle/>
                    <a:p>
                      <a:r>
                        <a:rPr lang="en-US" sz="2000"/>
                        <a:t>Robbery</a:t>
                      </a:r>
                    </a:p>
                  </a:txBody>
                  <a:tcPr marL="73891" marR="73891" marT="36945" marB="36945"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1,219</a:t>
                      </a:r>
                    </a:p>
                  </a:txBody>
                  <a:tcPr marL="73891" marR="73891" marT="36945" marB="36945" anchor="ctr"/>
                </a:tc>
              </a:tr>
              <a:tr h="645848">
                <a:tc>
                  <a:txBody>
                    <a:bodyPr/>
                    <a:lstStyle/>
                    <a:p>
                      <a:r>
                        <a:rPr lang="en-US" sz="2000"/>
                        <a:t>Crime Rate (Total Incidents)</a:t>
                      </a:r>
                    </a:p>
                  </a:txBody>
                  <a:tcPr marL="73891" marR="73891" marT="36945" marB="36945"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54,673</a:t>
                      </a:r>
                    </a:p>
                  </a:txBody>
                  <a:tcPr marL="73891" marR="73891" marT="36945" marB="36945" anchor="ctr"/>
                </a:tc>
              </a:tr>
              <a:tr h="377705">
                <a:tc>
                  <a:txBody>
                    <a:bodyPr/>
                    <a:lstStyle/>
                    <a:p>
                      <a:r>
                        <a:rPr lang="en-US" sz="2000"/>
                        <a:t>Property Crime</a:t>
                      </a:r>
                    </a:p>
                  </a:txBody>
                  <a:tcPr marL="73891" marR="73891" marT="36945" marB="36945"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49,614</a:t>
                      </a:r>
                    </a:p>
                  </a:txBody>
                  <a:tcPr marL="73891" marR="73891" marT="36945" marB="36945" anchor="ctr"/>
                </a:tc>
              </a:tr>
              <a:tr h="377705">
                <a:tc>
                  <a:txBody>
                    <a:bodyPr/>
                    <a:lstStyle/>
                    <a:p>
                      <a:r>
                        <a:rPr lang="en-US" sz="2000"/>
                        <a:t>Violent Crime</a:t>
                      </a:r>
                    </a:p>
                  </a:txBody>
                  <a:tcPr marL="73891" marR="73891" marT="36945" marB="36945"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5,059</a:t>
                      </a:r>
                    </a:p>
                  </a:txBody>
                  <a:tcPr marL="73891" marR="73891" marT="36945" marB="3694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States are the Most Violent?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small groups of 3-5 people </a:t>
            </a:r>
          </a:p>
          <a:p>
            <a:pPr lvl="1"/>
            <a:r>
              <a:rPr lang="en-US" dirty="0" smtClean="0"/>
              <a:t>Choose 5 states that you believe have the most crime and violence.</a:t>
            </a:r>
          </a:p>
          <a:p>
            <a:pPr lvl="1"/>
            <a:r>
              <a:rPr lang="en-US" dirty="0" smtClean="0"/>
              <a:t>Choose 5 states that you believe have least amount of crime and violence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Crime = something that one does or fails to do that is in violation of a law.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www.agcensus.usda.gov/Publications/images/us_map.gif"/>
          <p:cNvPicPr>
            <a:picLocks noChangeAspect="1" noChangeArrowheads="1"/>
          </p:cNvPicPr>
          <p:nvPr/>
        </p:nvPicPr>
        <p:blipFill>
          <a:blip r:embed="rId2" cstate="print"/>
          <a:srcRect b="10000"/>
          <a:stretch>
            <a:fillRect/>
          </a:stretch>
        </p:blipFill>
        <p:spPr bwMode="auto">
          <a:xfrm>
            <a:off x="-16042" y="0"/>
            <a:ext cx="916004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10 most peaceful states:</a:t>
            </a:r>
            <a:endParaRPr lang="en-US" dirty="0" smtClean="0"/>
          </a:p>
          <a:p>
            <a:r>
              <a:rPr lang="en-US" dirty="0" smtClean="0"/>
              <a:t>Maine </a:t>
            </a:r>
          </a:p>
          <a:p>
            <a:r>
              <a:rPr lang="en-US" dirty="0" smtClean="0"/>
              <a:t>Vermont </a:t>
            </a:r>
          </a:p>
          <a:p>
            <a:r>
              <a:rPr lang="en-US" dirty="0" smtClean="0"/>
              <a:t>New Hampshire </a:t>
            </a:r>
          </a:p>
          <a:p>
            <a:r>
              <a:rPr lang="en-US" dirty="0" smtClean="0"/>
              <a:t>Minnesota </a:t>
            </a:r>
          </a:p>
          <a:p>
            <a:r>
              <a:rPr lang="en-US" dirty="0" smtClean="0"/>
              <a:t>Utah </a:t>
            </a:r>
          </a:p>
          <a:p>
            <a:r>
              <a:rPr lang="en-US" dirty="0" smtClean="0"/>
              <a:t>North Dakota </a:t>
            </a:r>
          </a:p>
          <a:p>
            <a:r>
              <a:rPr lang="en-US" dirty="0" smtClean="0"/>
              <a:t>Washington </a:t>
            </a:r>
          </a:p>
          <a:p>
            <a:r>
              <a:rPr lang="en-US" dirty="0" smtClean="0"/>
              <a:t>Hawaii </a:t>
            </a:r>
          </a:p>
          <a:p>
            <a:r>
              <a:rPr lang="en-US" dirty="0" smtClean="0"/>
              <a:t>Rhode Island </a:t>
            </a:r>
          </a:p>
          <a:p>
            <a:r>
              <a:rPr lang="en-US" dirty="0" smtClean="0"/>
              <a:t>Iowa </a:t>
            </a:r>
          </a:p>
          <a:p>
            <a:pPr>
              <a:buNone/>
            </a:pPr>
            <a:endParaRPr lang="en-US" b="1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10 least peaceful states:</a:t>
            </a:r>
            <a:endParaRPr lang="en-US" dirty="0" smtClean="0"/>
          </a:p>
          <a:p>
            <a:r>
              <a:rPr lang="en-US" dirty="0" smtClean="0"/>
              <a:t>Louisiana </a:t>
            </a:r>
          </a:p>
          <a:p>
            <a:r>
              <a:rPr lang="en-US" dirty="0" smtClean="0"/>
              <a:t>Tennessee </a:t>
            </a:r>
          </a:p>
          <a:p>
            <a:r>
              <a:rPr lang="en-US" dirty="0" smtClean="0"/>
              <a:t>Nevada </a:t>
            </a:r>
          </a:p>
          <a:p>
            <a:r>
              <a:rPr lang="en-US" dirty="0" smtClean="0"/>
              <a:t>Florida </a:t>
            </a:r>
          </a:p>
          <a:p>
            <a:r>
              <a:rPr lang="en-US" dirty="0" smtClean="0"/>
              <a:t>Arizona </a:t>
            </a:r>
          </a:p>
          <a:p>
            <a:r>
              <a:rPr lang="en-US" dirty="0" smtClean="0"/>
              <a:t>Missouri </a:t>
            </a:r>
          </a:p>
          <a:p>
            <a:r>
              <a:rPr lang="en-US" dirty="0" smtClean="0"/>
              <a:t>Texas </a:t>
            </a:r>
          </a:p>
          <a:p>
            <a:r>
              <a:rPr lang="en-US" dirty="0" smtClean="0"/>
              <a:t>Arkansas </a:t>
            </a:r>
          </a:p>
          <a:p>
            <a:r>
              <a:rPr lang="en-US" dirty="0" smtClean="0"/>
              <a:t>South Carolina </a:t>
            </a:r>
          </a:p>
          <a:p>
            <a:r>
              <a:rPr lang="en-US" dirty="0" smtClean="0"/>
              <a:t>Mississippi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981200" y="1676403"/>
          <a:ext cx="5764540" cy="4800594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2882270"/>
                <a:gridCol w="2882270"/>
              </a:tblGrid>
              <a:tr h="408561">
                <a:tc>
                  <a:txBody>
                    <a:bodyPr/>
                    <a:lstStyle/>
                    <a:p>
                      <a:r>
                        <a:rPr lang="en-US" sz="2000" dirty="0"/>
                        <a:t>1. St. Louis</a:t>
                      </a:r>
                    </a:p>
                  </a:txBody>
                  <a:tcPr marL="86468" marR="86468" marT="43234" marB="4323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530</a:t>
                      </a:r>
                    </a:p>
                  </a:txBody>
                  <a:tcPr marL="86468" marR="86468" marT="43234" marB="43234" anchor="ctr"/>
                </a:tc>
              </a:tr>
              <a:tr h="408561">
                <a:tc>
                  <a:txBody>
                    <a:bodyPr/>
                    <a:lstStyle/>
                    <a:p>
                      <a:r>
                        <a:rPr lang="en-US" sz="2000" dirty="0"/>
                        <a:t>2. Atlanta</a:t>
                      </a:r>
                    </a:p>
                  </a:txBody>
                  <a:tcPr marL="86468" marR="86468" marT="43234" marB="4323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484</a:t>
                      </a:r>
                    </a:p>
                  </a:txBody>
                  <a:tcPr marL="86468" marR="86468" marT="43234" marB="43234" anchor="ctr"/>
                </a:tc>
              </a:tr>
              <a:tr h="714984">
                <a:tc>
                  <a:txBody>
                    <a:bodyPr/>
                    <a:lstStyle/>
                    <a:p>
                      <a:r>
                        <a:rPr lang="en-US" sz="2000" dirty="0"/>
                        <a:t>3. Birmingham Alabama (tie)</a:t>
                      </a:r>
                    </a:p>
                  </a:txBody>
                  <a:tcPr marL="86468" marR="86468" marT="43234" marB="4323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380</a:t>
                      </a:r>
                    </a:p>
                  </a:txBody>
                  <a:tcPr marL="86468" marR="86468" marT="43234" marB="43234" anchor="ctr"/>
                </a:tc>
              </a:tr>
              <a:tr h="408561">
                <a:tc>
                  <a:txBody>
                    <a:bodyPr/>
                    <a:lstStyle/>
                    <a:p>
                      <a:r>
                        <a:rPr lang="en-US" sz="2000" dirty="0"/>
                        <a:t>3. Orlando (tie)</a:t>
                      </a:r>
                    </a:p>
                  </a:txBody>
                  <a:tcPr marL="86468" marR="86468" marT="43234" marB="4323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380</a:t>
                      </a:r>
                    </a:p>
                  </a:txBody>
                  <a:tcPr marL="86468" marR="86468" marT="43234" marB="43234" anchor="ctr"/>
                </a:tc>
              </a:tr>
              <a:tr h="408561">
                <a:tc>
                  <a:txBody>
                    <a:bodyPr/>
                    <a:lstStyle/>
                    <a:p>
                      <a:r>
                        <a:rPr lang="en-US" sz="2000" dirty="0"/>
                        <a:t>5. Detroit</a:t>
                      </a:r>
                    </a:p>
                  </a:txBody>
                  <a:tcPr marL="86468" marR="86468" marT="43234" marB="4323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369</a:t>
                      </a:r>
                    </a:p>
                  </a:txBody>
                  <a:tcPr marL="86468" marR="86468" marT="43234" marB="43234" anchor="ctr"/>
                </a:tc>
              </a:tr>
              <a:tr h="408561">
                <a:tc>
                  <a:txBody>
                    <a:bodyPr/>
                    <a:lstStyle/>
                    <a:p>
                      <a:r>
                        <a:rPr lang="en-US" sz="2000" dirty="0"/>
                        <a:t>6. Memphis</a:t>
                      </a:r>
                    </a:p>
                  </a:txBody>
                  <a:tcPr marL="86468" marR="86468" marT="43234" marB="4323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361</a:t>
                      </a:r>
                    </a:p>
                  </a:txBody>
                  <a:tcPr marL="86468" marR="86468" marT="43234" marB="43234" anchor="ctr"/>
                </a:tc>
              </a:tr>
              <a:tr h="408561">
                <a:tc>
                  <a:txBody>
                    <a:bodyPr/>
                    <a:lstStyle/>
                    <a:p>
                      <a:r>
                        <a:rPr lang="en-US" sz="2000"/>
                        <a:t>7. Miami</a:t>
                      </a:r>
                    </a:p>
                  </a:txBody>
                  <a:tcPr marL="86468" marR="86468" marT="43234" marB="4323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346</a:t>
                      </a:r>
                    </a:p>
                  </a:txBody>
                  <a:tcPr marL="86468" marR="86468" marT="43234" marB="43234" anchor="ctr"/>
                </a:tc>
              </a:tr>
              <a:tr h="408561">
                <a:tc>
                  <a:txBody>
                    <a:bodyPr/>
                    <a:lstStyle/>
                    <a:p>
                      <a:r>
                        <a:rPr lang="en-US" sz="2000"/>
                        <a:t>8. Baltimore</a:t>
                      </a:r>
                    </a:p>
                  </a:txBody>
                  <a:tcPr marL="86468" marR="86468" marT="43234" marB="4323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339</a:t>
                      </a:r>
                    </a:p>
                  </a:txBody>
                  <a:tcPr marL="86468" marR="86468" marT="43234" marB="43234" anchor="ctr"/>
                </a:tc>
              </a:tr>
              <a:tr h="408561">
                <a:tc>
                  <a:txBody>
                    <a:bodyPr/>
                    <a:lstStyle/>
                    <a:p>
                      <a:r>
                        <a:rPr lang="en-US" sz="2000"/>
                        <a:t>9. Kansas City, Missouri</a:t>
                      </a:r>
                    </a:p>
                  </a:txBody>
                  <a:tcPr marL="86468" marR="86468" marT="43234" marB="4323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337</a:t>
                      </a:r>
                    </a:p>
                  </a:txBody>
                  <a:tcPr marL="86468" marR="86468" marT="43234" marB="43234" anchor="ctr"/>
                </a:tc>
              </a:tr>
              <a:tr h="408561">
                <a:tc>
                  <a:txBody>
                    <a:bodyPr/>
                    <a:lstStyle/>
                    <a:p>
                      <a:r>
                        <a:rPr lang="en-US" sz="2000"/>
                        <a:t>10. Minneapolis (tie)</a:t>
                      </a:r>
                    </a:p>
                  </a:txBody>
                  <a:tcPr marL="86468" marR="86468" marT="43234" marB="4323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331</a:t>
                      </a:r>
                    </a:p>
                  </a:txBody>
                  <a:tcPr marL="86468" marR="86468" marT="43234" marB="43234" anchor="ctr"/>
                </a:tc>
              </a:tr>
              <a:tr h="408561">
                <a:tc>
                  <a:txBody>
                    <a:bodyPr/>
                    <a:lstStyle/>
                    <a:p>
                      <a:r>
                        <a:rPr lang="en-US" sz="2000"/>
                        <a:t>10. Cleveland (tie)</a:t>
                      </a:r>
                    </a:p>
                  </a:txBody>
                  <a:tcPr marL="86468" marR="86468" marT="43234" marB="4323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331</a:t>
                      </a:r>
                    </a:p>
                  </a:txBody>
                  <a:tcPr marL="86468" marR="86468" marT="43234" marB="43234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11 Most Dangerous Cities in the U.S.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1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Crime of Omission</a:t>
            </a:r>
          </a:p>
          <a:p>
            <a:pPr lvl="1"/>
            <a:r>
              <a:rPr lang="en-US" dirty="0" smtClean="0"/>
              <a:t>If a person fails to act on what is a legal duty</a:t>
            </a:r>
          </a:p>
          <a:p>
            <a:r>
              <a:rPr lang="en-US" dirty="0" smtClean="0"/>
              <a:t>Preliminary Crimes</a:t>
            </a:r>
          </a:p>
          <a:p>
            <a:pPr lvl="1"/>
            <a:r>
              <a:rPr lang="en-US" dirty="0" smtClean="0"/>
              <a:t>Solicitation</a:t>
            </a:r>
          </a:p>
          <a:p>
            <a:pPr lvl="2"/>
            <a:r>
              <a:rPr lang="en-US" dirty="0" smtClean="0"/>
              <a:t>Ask, command, urge, or advice another person to commit a crime</a:t>
            </a:r>
          </a:p>
          <a:p>
            <a:pPr lvl="1"/>
            <a:r>
              <a:rPr lang="en-US" dirty="0" smtClean="0"/>
              <a:t>Attempt</a:t>
            </a:r>
          </a:p>
          <a:p>
            <a:pPr lvl="2"/>
            <a:r>
              <a:rPr lang="en-US" dirty="0" smtClean="0"/>
              <a:t>Performs all of the elements of a crime but fails to achieve the criminal result</a:t>
            </a:r>
          </a:p>
          <a:p>
            <a:pPr lvl="1"/>
            <a:r>
              <a:rPr lang="en-US" dirty="0" smtClean="0"/>
              <a:t>Conspiracy</a:t>
            </a:r>
          </a:p>
          <a:p>
            <a:pPr lvl="2"/>
            <a:r>
              <a:rPr lang="en-US" dirty="0" smtClean="0"/>
              <a:t>An agreement between two or more persons to commit a crime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Crimes Against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39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Homicide</a:t>
            </a:r>
          </a:p>
          <a:p>
            <a:pPr lvl="1"/>
            <a:r>
              <a:rPr lang="en-US" dirty="0" smtClean="0"/>
              <a:t>Killing of one human being by another</a:t>
            </a:r>
          </a:p>
          <a:p>
            <a:r>
              <a:rPr lang="en-US" dirty="0" smtClean="0"/>
              <a:t>Attempted Suicide</a:t>
            </a:r>
          </a:p>
          <a:p>
            <a:pPr lvl="1"/>
            <a:r>
              <a:rPr lang="en-US" dirty="0" smtClean="0"/>
              <a:t>Deliberate taking of one’s one life</a:t>
            </a:r>
          </a:p>
          <a:p>
            <a:r>
              <a:rPr lang="en-US" dirty="0" smtClean="0"/>
              <a:t>Assault and Battery</a:t>
            </a:r>
          </a:p>
          <a:p>
            <a:pPr lvl="1"/>
            <a:r>
              <a:rPr lang="en-US" dirty="0" smtClean="0"/>
              <a:t>Attempt or threat to carry out a physical attack on another person</a:t>
            </a:r>
          </a:p>
          <a:p>
            <a:pPr lvl="1"/>
            <a:r>
              <a:rPr lang="en-US" dirty="0" smtClean="0"/>
              <a:t>Any unlawful physical contact inflicted by one person on another person without consent</a:t>
            </a:r>
          </a:p>
          <a:p>
            <a:pPr lvl="2"/>
            <a:r>
              <a:rPr lang="en-US" dirty="0" smtClean="0"/>
              <a:t>Stalking</a:t>
            </a:r>
          </a:p>
          <a:p>
            <a:pPr lvl="2"/>
            <a:r>
              <a:rPr lang="en-US" dirty="0" smtClean="0"/>
              <a:t>Sexual assault</a:t>
            </a:r>
          </a:p>
          <a:p>
            <a:r>
              <a:rPr lang="en-US" dirty="0" smtClean="0"/>
              <a:t>Rape</a:t>
            </a:r>
          </a:p>
          <a:p>
            <a:pPr lvl="1"/>
            <a:r>
              <a:rPr lang="en-US" dirty="0" smtClean="0"/>
              <a:t>Sexual intercourse without consent</a:t>
            </a:r>
          </a:p>
          <a:p>
            <a:pPr lvl="2"/>
            <a:r>
              <a:rPr lang="en-US" dirty="0" smtClean="0"/>
              <a:t>Acquaintance (date) rape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Homicide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Malice </a:t>
            </a:r>
          </a:p>
          <a:p>
            <a:pPr lvl="1"/>
            <a:r>
              <a:rPr lang="en-US" dirty="0" smtClean="0"/>
              <a:t>Having the intent to kill or seriously harm another, showing lack of regard for human life</a:t>
            </a:r>
          </a:p>
          <a:p>
            <a:endParaRPr lang="en-US" dirty="0" smtClean="0"/>
          </a:p>
          <a:p>
            <a:r>
              <a:rPr lang="en-US" dirty="0" smtClean="0"/>
              <a:t>Negligent </a:t>
            </a:r>
            <a:r>
              <a:rPr lang="en-US" dirty="0" smtClean="0"/>
              <a:t>homicide</a:t>
            </a:r>
          </a:p>
          <a:p>
            <a:pPr lvl="1"/>
            <a:r>
              <a:rPr lang="en-US" dirty="0" smtClean="0"/>
              <a:t>Failure to exercise a reasonable or ordinary amount of care in a situation, thereby causing harm to someone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Motor-vehicle homicide</a:t>
            </a:r>
            <a:endParaRPr lang="en-US" dirty="0" smtClean="0"/>
          </a:p>
          <a:p>
            <a:r>
              <a:rPr lang="en-US" dirty="0" smtClean="0"/>
              <a:t>Noncriminal </a:t>
            </a:r>
            <a:r>
              <a:rPr lang="en-US" dirty="0" smtClean="0"/>
              <a:t>Homicide</a:t>
            </a:r>
          </a:p>
          <a:p>
            <a:pPr lvl="1"/>
            <a:r>
              <a:rPr lang="en-US" dirty="0" smtClean="0"/>
              <a:t>Killing that is justifiable or excusable  and for which the killer is deemed faultless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i.e. Motor-vehicle homicide</a:t>
            </a:r>
          </a:p>
          <a:p>
            <a:pPr>
              <a:buNone/>
            </a:pPr>
            <a:endParaRPr lang="en-US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2819400"/>
            <a:ext cx="7924800" cy="0"/>
          </a:xfrm>
          <a:prstGeom prst="line">
            <a:avLst/>
          </a:prstGeom>
          <a:ln w="1905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 of Murder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First-degree murder</a:t>
            </a:r>
          </a:p>
          <a:p>
            <a:pPr lvl="1"/>
            <a:r>
              <a:rPr lang="en-US" dirty="0" smtClean="0"/>
              <a:t>Premeditated and deliberate killing or attempt</a:t>
            </a:r>
          </a:p>
          <a:p>
            <a:r>
              <a:rPr lang="en-US" dirty="0" smtClean="0"/>
              <a:t>Second-degree </a:t>
            </a:r>
            <a:r>
              <a:rPr lang="en-US" dirty="0" smtClean="0"/>
              <a:t>murder</a:t>
            </a:r>
          </a:p>
          <a:p>
            <a:pPr lvl="1"/>
            <a:r>
              <a:rPr lang="en-US" dirty="0" smtClean="0"/>
              <a:t>With malice but not premeditated or deliberation</a:t>
            </a:r>
          </a:p>
          <a:p>
            <a:pPr lvl="1"/>
            <a:r>
              <a:rPr lang="en-US" dirty="0" smtClean="0"/>
              <a:t>Intent to kill did not exist until the moment of the murder</a:t>
            </a:r>
          </a:p>
          <a:p>
            <a:r>
              <a:rPr lang="en-US" dirty="0" smtClean="0"/>
              <a:t>Felony murder</a:t>
            </a:r>
          </a:p>
          <a:p>
            <a:pPr lvl="1"/>
            <a:r>
              <a:rPr lang="en-US" dirty="0" smtClean="0"/>
              <a:t>Killing that takes place during arson, rape, robbery, or burglary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Manslaughter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Voluntary manslaughter</a:t>
            </a:r>
          </a:p>
          <a:p>
            <a:pPr lvl="1"/>
            <a:r>
              <a:rPr lang="en-US" dirty="0" smtClean="0"/>
              <a:t>Killing that occurs after the victim has done something to the killer that would cause a reasonable person to lose self-control</a:t>
            </a:r>
          </a:p>
          <a:p>
            <a:r>
              <a:rPr lang="en-US" dirty="0" smtClean="0"/>
              <a:t>Involuntary manslaughter</a:t>
            </a:r>
          </a:p>
          <a:p>
            <a:pPr lvl="1"/>
            <a:r>
              <a:rPr lang="en-US" dirty="0" smtClean="0"/>
              <a:t>Unintentional killing resulting in reckless </a:t>
            </a:r>
            <a:r>
              <a:rPr lang="en-US" dirty="0" smtClean="0"/>
              <a:t>conduct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39000" cy="7010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Crimes Against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Arson</a:t>
            </a:r>
            <a:r>
              <a:rPr lang="en-US" dirty="0" smtClean="0"/>
              <a:t> – burning of a person’s property</a:t>
            </a:r>
          </a:p>
          <a:p>
            <a:r>
              <a:rPr lang="en-US" b="1" dirty="0" smtClean="0"/>
              <a:t>Vandalism</a:t>
            </a:r>
            <a:r>
              <a:rPr lang="en-US" dirty="0" smtClean="0"/>
              <a:t> –destruction of/damage to property</a:t>
            </a:r>
          </a:p>
          <a:p>
            <a:pPr lvl="1"/>
            <a:r>
              <a:rPr lang="en-US" dirty="0" smtClean="0"/>
              <a:t>a.k.a. malicious mischief</a:t>
            </a:r>
          </a:p>
          <a:p>
            <a:r>
              <a:rPr lang="en-US" b="1" dirty="0" smtClean="0"/>
              <a:t>Larceny</a:t>
            </a:r>
            <a:r>
              <a:rPr lang="en-US" dirty="0" smtClean="0"/>
              <a:t> – theft of property </a:t>
            </a:r>
          </a:p>
          <a:p>
            <a:pPr lvl="1"/>
            <a:r>
              <a:rPr lang="en-US" dirty="0" smtClean="0"/>
              <a:t>Shoplifting and concealment </a:t>
            </a:r>
          </a:p>
          <a:p>
            <a:r>
              <a:rPr lang="en-US" b="1" dirty="0" smtClean="0"/>
              <a:t>Burglary</a:t>
            </a:r>
            <a:r>
              <a:rPr lang="en-US" dirty="0" smtClean="0"/>
              <a:t> – unauthorized  entry with the intent to commit a crime</a:t>
            </a:r>
          </a:p>
          <a:p>
            <a:pPr lvl="1"/>
            <a:r>
              <a:rPr lang="en-US" dirty="0" smtClean="0"/>
              <a:t>a.k.a. breaking and entering</a:t>
            </a:r>
          </a:p>
          <a:p>
            <a:r>
              <a:rPr lang="en-US" b="1" dirty="0" smtClean="0"/>
              <a:t>Robbery</a:t>
            </a:r>
            <a:r>
              <a:rPr lang="en-US" dirty="0" smtClean="0"/>
              <a:t> – taking of property through </a:t>
            </a:r>
            <a:r>
              <a:rPr lang="en-US" dirty="0" smtClean="0"/>
              <a:t>force/intimidation</a:t>
            </a:r>
            <a:endParaRPr lang="en-US" dirty="0" smtClean="0"/>
          </a:p>
          <a:p>
            <a:r>
              <a:rPr lang="en-US" b="1" dirty="0" smtClean="0"/>
              <a:t>Unauthorized Use of a Vehicle </a:t>
            </a:r>
            <a:r>
              <a:rPr lang="en-US" dirty="0" smtClean="0"/>
              <a:t>– taking a vehicle without owner’s consent </a:t>
            </a:r>
          </a:p>
          <a:p>
            <a:pPr lvl="1"/>
            <a:r>
              <a:rPr lang="en-US" dirty="0" smtClean="0"/>
              <a:t>Carjacking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Embezzlement</a:t>
            </a:r>
            <a:r>
              <a:rPr lang="en-US" dirty="0" smtClean="0"/>
              <a:t> – taking of property by a person that it has been entrusted to</a:t>
            </a:r>
          </a:p>
          <a:p>
            <a:r>
              <a:rPr lang="en-US" b="1" dirty="0" smtClean="0"/>
              <a:t>Extortion</a:t>
            </a:r>
            <a:r>
              <a:rPr lang="en-US" dirty="0" smtClean="0"/>
              <a:t> – use of threats to obtain property of another</a:t>
            </a:r>
          </a:p>
          <a:p>
            <a:pPr lvl="1"/>
            <a:r>
              <a:rPr lang="en-US" dirty="0" smtClean="0"/>
              <a:t>blackmail</a:t>
            </a:r>
          </a:p>
          <a:p>
            <a:r>
              <a:rPr lang="en-US" b="1" dirty="0" smtClean="0"/>
              <a:t>Forgery</a:t>
            </a:r>
            <a:r>
              <a:rPr lang="en-US" dirty="0" smtClean="0"/>
              <a:t> – making of false documents/falsely signing documents </a:t>
            </a:r>
          </a:p>
          <a:p>
            <a:r>
              <a:rPr lang="en-US" b="1" dirty="0" smtClean="0"/>
              <a:t>Receiving Stolen Property </a:t>
            </a:r>
            <a:r>
              <a:rPr lang="en-US" dirty="0" smtClean="0"/>
              <a:t>– buy/receive stolen property</a:t>
            </a:r>
          </a:p>
          <a:p>
            <a:r>
              <a:rPr lang="en-US" b="1" dirty="0" smtClean="0"/>
              <a:t>Computer </a:t>
            </a:r>
            <a:r>
              <a:rPr lang="en-US" b="1" dirty="0" smtClean="0"/>
              <a:t>Crime </a:t>
            </a:r>
            <a:r>
              <a:rPr lang="en-US" dirty="0" smtClean="0"/>
              <a:t>– any violation of criminal law that involves the use of computer </a:t>
            </a:r>
            <a:r>
              <a:rPr lang="en-US" dirty="0" smtClean="0"/>
              <a:t>technology</a:t>
            </a: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33</TotalTime>
  <Words>886</Words>
  <Application>Microsoft Office PowerPoint</Application>
  <PresentationFormat>On-screen Show (4:3)</PresentationFormat>
  <Paragraphs>182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Module</vt:lpstr>
      <vt:lpstr>UNIT 2 – CRIMINAL LAW</vt:lpstr>
      <vt:lpstr>Definition of Crime</vt:lpstr>
      <vt:lpstr>Types of Crime</vt:lpstr>
      <vt:lpstr>Crimes Against People</vt:lpstr>
      <vt:lpstr>Criminal Homicide </vt:lpstr>
      <vt:lpstr>Categories of Murder</vt:lpstr>
      <vt:lpstr>Manslaughter</vt:lpstr>
      <vt:lpstr>Crimes Against Property</vt:lpstr>
      <vt:lpstr>Slide 9</vt:lpstr>
      <vt:lpstr>Parties to Crime</vt:lpstr>
      <vt:lpstr>How Does Crime Affect everyone?</vt:lpstr>
      <vt:lpstr>Crime in America</vt:lpstr>
      <vt:lpstr>Crime Rate</vt:lpstr>
      <vt:lpstr>Slide 14</vt:lpstr>
      <vt:lpstr>Slide 15</vt:lpstr>
      <vt:lpstr>Slide 16</vt:lpstr>
      <vt:lpstr>Slide 17</vt:lpstr>
      <vt:lpstr>Nebraska Crime Statistics and Rates Report </vt:lpstr>
      <vt:lpstr>Which States are the Most Violent?</vt:lpstr>
      <vt:lpstr>Slide 20</vt:lpstr>
      <vt:lpstr>Slide 21</vt:lpstr>
      <vt:lpstr>11 Most Dangerous Cities in the U.S.</vt:lpstr>
    </vt:vector>
  </TitlesOfParts>
  <Company>Omaha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– CRIMINAL LAW</dc:title>
  <dc:creator>esakxxm702</dc:creator>
  <cp:lastModifiedBy>esakxxm702</cp:lastModifiedBy>
  <cp:revision>8</cp:revision>
  <dcterms:created xsi:type="dcterms:W3CDTF">2014-01-08T16:42:32Z</dcterms:created>
  <dcterms:modified xsi:type="dcterms:W3CDTF">2014-02-20T16:35:00Z</dcterms:modified>
</cp:coreProperties>
</file>