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0" r:id="rId13"/>
    <p:sldId id="268" r:id="rId14"/>
    <p:sldId id="26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6C226E-2CD2-4156-956A-E70610A5CE7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13B8A6-E162-41F9-9C2C-10EAE06A4E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65532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Dubois, Washington, and Women’s Suffrage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PROGRESSIVE MINORITIES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879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Inez </a:t>
            </a:r>
            <a:r>
              <a:rPr lang="en-US" b="1" dirty="0" err="1" smtClean="0"/>
              <a:t>Milholland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1054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1886 – 1916 </a:t>
            </a:r>
          </a:p>
          <a:p>
            <a:r>
              <a:rPr lang="en-US" dirty="0" smtClean="0"/>
              <a:t>Suffragist</a:t>
            </a:r>
            <a:r>
              <a:rPr lang="en-US" dirty="0"/>
              <a:t>, labor lawyer, World War I correspondent, and public </a:t>
            </a:r>
            <a:r>
              <a:rPr lang="en-US" dirty="0" smtClean="0"/>
              <a:t>speaker</a:t>
            </a:r>
          </a:p>
          <a:p>
            <a:r>
              <a:rPr lang="en-US" dirty="0" smtClean="0"/>
              <a:t>Member of the National </a:t>
            </a:r>
            <a:r>
              <a:rPr lang="en-US" dirty="0"/>
              <a:t>Woman's Party </a:t>
            </a:r>
            <a:endParaRPr lang="en-US" dirty="0" smtClean="0"/>
          </a:p>
          <a:p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participant in the Woman Suffrage Parade </a:t>
            </a:r>
            <a:r>
              <a:rPr lang="en-US" dirty="0" smtClean="0"/>
              <a:t>of 1913</a:t>
            </a:r>
          </a:p>
          <a:p>
            <a:r>
              <a:rPr lang="en-US" dirty="0" smtClean="0"/>
              <a:t>Known as “the </a:t>
            </a:r>
            <a:r>
              <a:rPr lang="en-US" dirty="0"/>
              <a:t>beautiful face of the suffrage </a:t>
            </a:r>
            <a:r>
              <a:rPr lang="en-US" dirty="0" smtClean="0"/>
              <a:t>movement”</a:t>
            </a:r>
          </a:p>
          <a:p>
            <a:pPr lvl="1"/>
            <a:r>
              <a:rPr lang="en-US" dirty="0"/>
              <a:t>Was better known for her looks than her brains</a:t>
            </a:r>
          </a:p>
          <a:p>
            <a:r>
              <a:rPr lang="en-US" dirty="0" smtClean="0"/>
              <a:t>Believed </a:t>
            </a:r>
            <a:r>
              <a:rPr lang="en-US" dirty="0"/>
              <a:t>that women should have the right to vote because of the traits that were unique to </a:t>
            </a:r>
            <a:r>
              <a:rPr lang="en-US" dirty="0" smtClean="0"/>
              <a:t>women</a:t>
            </a:r>
          </a:p>
          <a:p>
            <a:pPr lvl="1"/>
            <a:r>
              <a:rPr lang="en-US" dirty="0"/>
              <a:t>"house-cleaners of the </a:t>
            </a:r>
            <a:r>
              <a:rPr lang="en-US" dirty="0" smtClean="0"/>
              <a:t>nation“</a:t>
            </a:r>
          </a:p>
          <a:p>
            <a:pPr lvl="1"/>
            <a:r>
              <a:rPr lang="en-US" dirty="0"/>
              <a:t>women's votes could remove social ills such as sweatshops, tenements, prostitution, hunger, poverty, and child </a:t>
            </a:r>
            <a:r>
              <a:rPr lang="en-US" dirty="0" smtClean="0"/>
              <a:t>mortality</a:t>
            </a:r>
          </a:p>
          <a:p>
            <a:r>
              <a:rPr lang="en-US" dirty="0" smtClean="0"/>
              <a:t>Thought that suffrage was a secondary concern to the war in Europe</a:t>
            </a:r>
          </a:p>
          <a:p>
            <a:r>
              <a:rPr lang="en-US" dirty="0" smtClean="0"/>
              <a:t>Died while touring the nation on behalf of suffrage</a:t>
            </a:r>
            <a:endParaRPr lang="en-US" dirty="0"/>
          </a:p>
        </p:txBody>
      </p:sp>
      <p:pic>
        <p:nvPicPr>
          <p:cNvPr id="5122" name="Picture 2" descr="http://farm2.static.flickr.com/1254/4724331465_4c93f05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12003" r="15337"/>
          <a:stretch/>
        </p:blipFill>
        <p:spPr bwMode="auto">
          <a:xfrm>
            <a:off x="381000" y="1981200"/>
            <a:ext cx="3089049" cy="40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8610600" cy="10394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Washington D.C. Suffrage Parade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March 1913</a:t>
            </a:r>
          </a:p>
          <a:p>
            <a:r>
              <a:rPr lang="en-US" dirty="0" smtClean="0"/>
              <a:t>1 Day before President Woodrow Wilson’s Inauguration</a:t>
            </a:r>
          </a:p>
          <a:p>
            <a:r>
              <a:rPr lang="en-US" dirty="0" smtClean="0"/>
              <a:t>5,000 – 8,000 women participated in the parade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elegant progression of symbolically dressed, accomplished, and professional </a:t>
            </a:r>
            <a:r>
              <a:rPr lang="en-US" dirty="0" smtClean="0"/>
              <a:t>women</a:t>
            </a:r>
          </a:p>
          <a:p>
            <a:r>
              <a:rPr lang="en-US" dirty="0" smtClean="0"/>
              <a:t>Quickly </a:t>
            </a:r>
            <a:r>
              <a:rPr lang="en-US" dirty="0"/>
              <a:t>devolved into </a:t>
            </a:r>
            <a:r>
              <a:rPr lang="en-US" dirty="0" smtClean="0"/>
              <a:t>riot</a:t>
            </a:r>
          </a:p>
          <a:p>
            <a:pPr lvl="1"/>
            <a:r>
              <a:rPr lang="en-US" dirty="0"/>
              <a:t>D.C. police did little to </a:t>
            </a:r>
            <a:r>
              <a:rPr lang="en-US" dirty="0" smtClean="0"/>
              <a:t>help</a:t>
            </a:r>
          </a:p>
          <a:p>
            <a:r>
              <a:rPr lang="en-US" dirty="0" smtClean="0"/>
              <a:t>Women </a:t>
            </a:r>
            <a:r>
              <a:rPr lang="en-US" dirty="0"/>
              <a:t>were </a:t>
            </a:r>
            <a:r>
              <a:rPr lang="en-US" dirty="0" smtClean="0"/>
              <a:t>finally assisted </a:t>
            </a:r>
            <a:r>
              <a:rPr lang="en-US" dirty="0"/>
              <a:t>by the Massachusetts </a:t>
            </a:r>
            <a:r>
              <a:rPr lang="en-US" dirty="0" smtClean="0"/>
              <a:t>and Pennsylvania </a:t>
            </a:r>
            <a:r>
              <a:rPr lang="en-US" dirty="0"/>
              <a:t>National Guard, and boys from the Maryland Agricultural </a:t>
            </a:r>
            <a:r>
              <a:rPr lang="en-US" dirty="0" smtClean="0"/>
              <a:t>College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</a:t>
            </a:r>
            <a:r>
              <a:rPr lang="en-US" dirty="0"/>
              <a:t>a human barrier protecting the women from the angry crowd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9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dn.theatlantic.com/static/infocus/suffrage030113/s_s12_0274006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/>
          <a:stretch/>
        </p:blipFill>
        <p:spPr bwMode="auto">
          <a:xfrm>
            <a:off x="4694093" y="-6927"/>
            <a:ext cx="4449908" cy="35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9/91/Official_program_-_Woman_suffrage_procession_March_3,_1913_-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7148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theatlantic.com/static/infocus/suffrage030113/s_s13_3a23348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495675"/>
            <a:ext cx="5027164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whm.org/media/category/education/activities/2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4476"/>
          <a:stretch/>
        </p:blipFill>
        <p:spPr bwMode="auto">
          <a:xfrm>
            <a:off x="4694092" y="3465944"/>
            <a:ext cx="4429125" cy="33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2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National </a:t>
            </a:r>
            <a:r>
              <a:rPr lang="en-US" b="1" dirty="0" err="1" smtClean="0"/>
              <a:t>WomAN’S</a:t>
            </a:r>
            <a:r>
              <a:rPr lang="en-US" b="1" dirty="0" smtClean="0"/>
              <a:t> </a:t>
            </a:r>
            <a:r>
              <a:rPr lang="en-US" b="1" dirty="0" err="1" smtClean="0"/>
              <a:t>pARTY</a:t>
            </a:r>
            <a:r>
              <a:rPr lang="en-US" b="1" dirty="0" smtClean="0"/>
              <a:t> (NWP)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April 1913</a:t>
            </a:r>
            <a:endParaRPr lang="en-US" dirty="0"/>
          </a:p>
          <a:p>
            <a:r>
              <a:rPr lang="en-US" dirty="0" smtClean="0"/>
              <a:t>Founded </a:t>
            </a:r>
            <a:r>
              <a:rPr lang="en-US" dirty="0"/>
              <a:t>by Alice Paul and Lucy </a:t>
            </a:r>
            <a:r>
              <a:rPr lang="en-US" dirty="0" smtClean="0"/>
              <a:t>Burns</a:t>
            </a:r>
            <a:endParaRPr lang="en-US" dirty="0"/>
          </a:p>
          <a:p>
            <a:r>
              <a:rPr lang="en-US" dirty="0" smtClean="0"/>
              <a:t>Primary Goal = Congressional Union</a:t>
            </a:r>
          </a:p>
          <a:p>
            <a:pPr lvl="1"/>
            <a:r>
              <a:rPr lang="en-US" dirty="0" smtClean="0"/>
              <a:t>Pass a constitutional </a:t>
            </a:r>
            <a:r>
              <a:rPr lang="en-US" dirty="0"/>
              <a:t>a</a:t>
            </a:r>
            <a:r>
              <a:rPr lang="en-US" dirty="0" smtClean="0"/>
              <a:t>mendment that ensured woman’s suffrage</a:t>
            </a:r>
          </a:p>
          <a:p>
            <a:r>
              <a:rPr lang="en-US" dirty="0" smtClean="0"/>
              <a:t>Went after President Woodrow Wilson for not doing enough for woman’s suffrage</a:t>
            </a:r>
          </a:p>
          <a:p>
            <a:r>
              <a:rPr lang="en-US" dirty="0" smtClean="0"/>
              <a:t>Opposed World War I</a:t>
            </a:r>
          </a:p>
          <a:p>
            <a:r>
              <a:rPr lang="en-US" dirty="0"/>
              <a:t>Focused on an Equal Rights Amendment following the creation of the 19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28788"/>
            <a:ext cx="2667000" cy="476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6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“Silent Sentinels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Women </a:t>
            </a:r>
            <a:r>
              <a:rPr lang="en-US" dirty="0"/>
              <a:t>who picketed for women's rights in front of the White House</a:t>
            </a:r>
          </a:p>
          <a:p>
            <a:r>
              <a:rPr lang="en-US" dirty="0"/>
              <a:t>Lasted about 2 ½ years</a:t>
            </a:r>
          </a:p>
          <a:p>
            <a:r>
              <a:rPr lang="en-US" dirty="0" smtClean="0"/>
              <a:t>More </a:t>
            </a:r>
            <a:r>
              <a:rPr lang="en-US" dirty="0"/>
              <a:t>than a thousand different women picketed every day and night except </a:t>
            </a:r>
            <a:r>
              <a:rPr lang="en-US" dirty="0" smtClean="0"/>
              <a:t>Sunday</a:t>
            </a:r>
          </a:p>
          <a:p>
            <a:r>
              <a:rPr lang="en-US" dirty="0" smtClean="0"/>
              <a:t>Many </a:t>
            </a:r>
            <a:r>
              <a:rPr lang="en-US" dirty="0"/>
              <a:t>were arrested </a:t>
            </a:r>
            <a:r>
              <a:rPr lang="en-US" dirty="0" smtClean="0"/>
              <a:t>while picketing for obstructing traffic</a:t>
            </a:r>
          </a:p>
          <a:p>
            <a:r>
              <a:rPr lang="en-US" dirty="0" smtClean="0"/>
              <a:t>Were sent to Occoquan Workhouse (Prison)</a:t>
            </a:r>
          </a:p>
          <a:p>
            <a:pPr lvl="1"/>
            <a:r>
              <a:rPr lang="en-US" dirty="0" smtClean="0"/>
              <a:t>Many went on hunger strikes</a:t>
            </a:r>
          </a:p>
          <a:p>
            <a:pPr lvl="1"/>
            <a:r>
              <a:rPr lang="en-US" dirty="0" smtClean="0"/>
              <a:t>Some were force-fed as a consequence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8" name="Picture 8" descr="http://www.collectorsweekly.com/articles/wp-content/uploads/2012/11/sufferage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66" y="5943600"/>
            <a:ext cx="47148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2.americancivilwar.com/americancivilwar-cdn/women/Womens_Suffrage/national_womens_party/womans_suffrage_prote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2855"/>
            <a:ext cx="3429000" cy="45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0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25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4040" r="4318" b="6397"/>
          <a:stretch/>
        </p:blipFill>
        <p:spPr bwMode="auto">
          <a:xfrm>
            <a:off x="166255" y="2674257"/>
            <a:ext cx="4516583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8" y="2652486"/>
            <a:ext cx="4308761" cy="40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9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29166"/>
          <a:stretch/>
        </p:blipFill>
        <p:spPr bwMode="auto">
          <a:xfrm>
            <a:off x="5029200" y="1835727"/>
            <a:ext cx="372323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3434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President </a:t>
            </a:r>
            <a:r>
              <a:rPr lang="en-US" dirty="0"/>
              <a:t>Wilson spoke out in favor of women’s suffrage in his 1918 State of the Union </a:t>
            </a:r>
            <a:r>
              <a:rPr lang="en-US" dirty="0" smtClean="0"/>
              <a:t>address </a:t>
            </a:r>
            <a:r>
              <a:rPr lang="en-US" dirty="0"/>
              <a:t>before </a:t>
            </a:r>
            <a:r>
              <a:rPr lang="en-US" dirty="0" smtClean="0"/>
              <a:t>Congress</a:t>
            </a:r>
          </a:p>
          <a:p>
            <a:r>
              <a:rPr lang="en-US" dirty="0" smtClean="0"/>
              <a:t>August 1920 - Tennessee </a:t>
            </a:r>
            <a:r>
              <a:rPr lang="en-US" dirty="0"/>
              <a:t>narrowly approved the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 Amendment. </a:t>
            </a:r>
            <a:r>
              <a:rPr lang="en-US" dirty="0"/>
              <a:t>This provided the </a:t>
            </a:r>
            <a:r>
              <a:rPr lang="en-US" dirty="0" smtClean="0"/>
              <a:t>final state  </a:t>
            </a:r>
            <a:r>
              <a:rPr lang="en-US" dirty="0"/>
              <a:t>ratification necessary to add the amendment to the </a:t>
            </a:r>
            <a:r>
              <a:rPr lang="en-US" dirty="0" smtClean="0"/>
              <a:t>Constitution</a:t>
            </a:r>
          </a:p>
          <a:p>
            <a:r>
              <a:rPr lang="en-US" dirty="0" smtClean="0"/>
              <a:t>Was </a:t>
            </a:r>
            <a:r>
              <a:rPr lang="en-US" dirty="0"/>
              <a:t>ratified on August 18, 1920</a:t>
            </a:r>
          </a:p>
          <a:p>
            <a:r>
              <a:rPr lang="en-US" dirty="0"/>
              <a:t>Prohibits any United States citizen from being denied the right to vote on the basis of sex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3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W.E.B. DuBois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181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1868 – 1963 </a:t>
            </a:r>
          </a:p>
          <a:p>
            <a:r>
              <a:rPr lang="en-US" dirty="0" smtClean="0"/>
              <a:t>Sociologist</a:t>
            </a:r>
            <a:r>
              <a:rPr lang="en-US" dirty="0"/>
              <a:t>, historian, civil rights activist, </a:t>
            </a:r>
            <a:r>
              <a:rPr lang="en-US" dirty="0" smtClean="0"/>
              <a:t>author, </a:t>
            </a:r>
            <a:r>
              <a:rPr lang="en-US" dirty="0"/>
              <a:t>and editor</a:t>
            </a:r>
            <a:endParaRPr lang="en-US" dirty="0" smtClean="0"/>
          </a:p>
          <a:p>
            <a:r>
              <a:rPr lang="en-US" dirty="0" smtClean="0"/>
              <a:t>Attended Harvard</a:t>
            </a:r>
          </a:p>
          <a:p>
            <a:r>
              <a:rPr lang="en-US" dirty="0" smtClean="0"/>
              <a:t>Co-founder of the NAACP</a:t>
            </a:r>
          </a:p>
          <a:p>
            <a:r>
              <a:rPr lang="en-US" dirty="0" smtClean="0"/>
              <a:t>Leader </a:t>
            </a:r>
            <a:r>
              <a:rPr lang="en-US" dirty="0"/>
              <a:t>of the Niagara </a:t>
            </a:r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African-American </a:t>
            </a:r>
            <a:r>
              <a:rPr lang="en-US" dirty="0"/>
              <a:t>activists who wanted equal rights for </a:t>
            </a:r>
            <a:r>
              <a:rPr lang="en-US" dirty="0" smtClean="0"/>
              <a:t>blacks</a:t>
            </a:r>
          </a:p>
          <a:p>
            <a:pPr lvl="1"/>
            <a:r>
              <a:rPr lang="en-US" dirty="0" smtClean="0"/>
              <a:t>Insisted </a:t>
            </a:r>
            <a:r>
              <a:rPr lang="en-US" dirty="0"/>
              <a:t>on full civil rights and increased political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Strongly </a:t>
            </a:r>
            <a:r>
              <a:rPr lang="en-US" dirty="0"/>
              <a:t>protested against lynching, Jim Crow laws, and discrimination in education and employment</a:t>
            </a:r>
          </a:p>
        </p:txBody>
      </p:sp>
      <p:pic>
        <p:nvPicPr>
          <p:cNvPr id="2052" name="Picture 4" descr="http://upload.wikimedia.org/wikipedia/commons/1/12/WEB_DuBois_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43113"/>
            <a:ext cx="30099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6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Booker T. Washington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105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1856 – 1915</a:t>
            </a:r>
          </a:p>
          <a:p>
            <a:r>
              <a:rPr lang="en-US" dirty="0" smtClean="0"/>
              <a:t>Educator</a:t>
            </a:r>
            <a:r>
              <a:rPr lang="en-US" dirty="0"/>
              <a:t>, author, orator, and advisor to </a:t>
            </a:r>
            <a:r>
              <a:rPr lang="en-US" dirty="0" smtClean="0"/>
              <a:t>U.S. presidents</a:t>
            </a:r>
          </a:p>
          <a:p>
            <a:r>
              <a:rPr lang="en-US" dirty="0"/>
              <a:t>B</a:t>
            </a:r>
            <a:r>
              <a:rPr lang="en-US" dirty="0" smtClean="0"/>
              <a:t>orn </a:t>
            </a:r>
            <a:r>
              <a:rPr lang="en-US" dirty="0"/>
              <a:t>into </a:t>
            </a:r>
            <a:r>
              <a:rPr lang="en-US" dirty="0" smtClean="0"/>
              <a:t>slavery</a:t>
            </a:r>
          </a:p>
          <a:p>
            <a:r>
              <a:rPr lang="en-US" dirty="0" smtClean="0"/>
              <a:t>Became spokesperson for newly freed slaves who were now being oppressed by disfranchisement and Jim Crow discriminatory </a:t>
            </a:r>
            <a:r>
              <a:rPr lang="en-US" dirty="0"/>
              <a:t>l</a:t>
            </a:r>
            <a:r>
              <a:rPr lang="en-US" dirty="0" smtClean="0"/>
              <a:t>aws</a:t>
            </a:r>
          </a:p>
          <a:p>
            <a:r>
              <a:rPr lang="en-US" dirty="0"/>
              <a:t>Atlanta </a:t>
            </a:r>
            <a:r>
              <a:rPr lang="en-US" dirty="0" smtClean="0"/>
              <a:t>Compromise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confrontation over </a:t>
            </a:r>
            <a:r>
              <a:rPr lang="en-US" dirty="0" smtClean="0"/>
              <a:t>segregation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self-help, schooling, and </a:t>
            </a:r>
            <a:r>
              <a:rPr lang="en-US" dirty="0"/>
              <a:t>economic advancement in the black community.</a:t>
            </a:r>
          </a:p>
        </p:txBody>
      </p:sp>
      <p:pic>
        <p:nvPicPr>
          <p:cNvPr id="1026" name="Picture 2" descr="http://upload.wikimedia.org/wikipedia/commons/1/1b/Booker_T_Washington_retouched_flattened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198"/>
            <a:ext cx="2960149" cy="41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3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Women’s Suffrage</a:t>
            </a:r>
            <a:br>
              <a:rPr lang="en-US" b="1" dirty="0" smtClean="0"/>
            </a:br>
            <a:r>
              <a:rPr lang="en-US" sz="2200" b="1" dirty="0" smtClean="0"/>
              <a:t>(1848 – 1920)</a:t>
            </a:r>
            <a:endParaRPr lang="en-US" sz="2200" b="1" dirty="0"/>
          </a:p>
        </p:txBody>
      </p:sp>
      <p:pic>
        <p:nvPicPr>
          <p:cNvPr id="3074" name="Picture 2" descr="http://www.yale.edu/glc/aces2/images/votes-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8005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developmentofwomensrights.weebly.com/uploads/1/1/5/8/11585765/1141727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8" y="1752600"/>
            <a:ext cx="350346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8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Seneca falls convention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28535"/>
            <a:ext cx="44958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1848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women's rights convention</a:t>
            </a:r>
          </a:p>
          <a:p>
            <a:r>
              <a:rPr lang="en-US" dirty="0" smtClean="0"/>
              <a:t>Discussed </a:t>
            </a:r>
            <a:r>
              <a:rPr lang="en-US" dirty="0"/>
              <a:t>the social, civil, and religious </a:t>
            </a:r>
            <a:r>
              <a:rPr lang="en-US" dirty="0" smtClean="0"/>
              <a:t>rights </a:t>
            </a:r>
            <a:r>
              <a:rPr lang="en-US" dirty="0"/>
              <a:t>of </a:t>
            </a:r>
            <a:r>
              <a:rPr lang="en-US" dirty="0" smtClean="0"/>
              <a:t>women</a:t>
            </a:r>
          </a:p>
          <a:p>
            <a:r>
              <a:rPr lang="en-US" dirty="0" smtClean="0"/>
              <a:t>Organized by Elizabeth Cady Stanton and Lucretia Mott</a:t>
            </a:r>
          </a:p>
          <a:p>
            <a:r>
              <a:rPr lang="en-US" dirty="0" smtClean="0"/>
              <a:t>“Declaration of Sentiments” was created</a:t>
            </a:r>
          </a:p>
          <a:p>
            <a:pPr lvl="1"/>
            <a:r>
              <a:rPr lang="en-US" dirty="0" smtClean="0"/>
              <a:t>Included women’s suffrage</a:t>
            </a:r>
          </a:p>
        </p:txBody>
      </p:sp>
      <p:pic>
        <p:nvPicPr>
          <p:cNvPr id="1026" name="Picture 2" descr="http://hd.housedivided.dickinson.edu/files/images/HD_mott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869">
            <a:off x="5250263" y="1908746"/>
            <a:ext cx="2057400" cy="24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TizeIsHAht6Hb6g78UFXHBa-hZzyid8GFC2Ld2RRM2cT2QbMvy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598">
            <a:off x="6747678" y="3330522"/>
            <a:ext cx="1714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0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National American Woman Suffrage Association (NAWSA)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81198"/>
            <a:ext cx="4419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Created in 1869</a:t>
            </a:r>
          </a:p>
          <a:p>
            <a:pPr lvl="1"/>
            <a:r>
              <a:rPr lang="en-US" dirty="0" smtClean="0"/>
              <a:t>Elizabeth Cady Stanton</a:t>
            </a:r>
          </a:p>
          <a:p>
            <a:pPr lvl="1"/>
            <a:r>
              <a:rPr lang="en-US" dirty="0" smtClean="0"/>
              <a:t>Susan B. Anthony</a:t>
            </a:r>
          </a:p>
          <a:p>
            <a:r>
              <a:rPr lang="en-US" dirty="0"/>
              <a:t>L</a:t>
            </a:r>
            <a:r>
              <a:rPr lang="en-US" dirty="0" smtClean="0"/>
              <a:t>argest </a:t>
            </a:r>
            <a:r>
              <a:rPr lang="en-US" dirty="0"/>
              <a:t>organization working for women's suffrage</a:t>
            </a:r>
            <a:endParaRPr lang="en-US" dirty="0" smtClean="0"/>
          </a:p>
          <a:p>
            <a:r>
              <a:rPr lang="en-US" dirty="0" smtClean="0"/>
              <a:t>Strategies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Win suffrage state by state</a:t>
            </a:r>
          </a:p>
          <a:p>
            <a:pPr lvl="2"/>
            <a:r>
              <a:rPr lang="en-US" dirty="0" smtClean="0"/>
              <a:t>Takes a lot of time and is slow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Create a Constitutional Amendment</a:t>
            </a:r>
          </a:p>
          <a:p>
            <a:pPr lvl="2"/>
            <a:r>
              <a:rPr lang="en-US" dirty="0" smtClean="0"/>
              <a:t>Extremely difficult to achieve</a:t>
            </a:r>
          </a:p>
          <a:p>
            <a:pPr lvl="2"/>
            <a:r>
              <a:rPr lang="en-US" dirty="0" smtClean="0"/>
              <a:t>¾ of all states must agree with the amendment to pass and become a law</a:t>
            </a:r>
          </a:p>
          <a:p>
            <a:pPr lvl="2"/>
            <a:endParaRPr lang="en-US" dirty="0"/>
          </a:p>
        </p:txBody>
      </p:sp>
      <p:pic>
        <p:nvPicPr>
          <p:cNvPr id="2050" name="Picture 2" descr="http://upload.wikimedia.org/wikipedia/commons/thumb/f/fd/Elizabeth_Cady_Stanton_and_Susan_B._Anthony.jpg/640px-Elizabeth_Cady_Stanton_and_Susan_B._Anth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61309"/>
            <a:ext cx="301945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TM7-_uqC2TA0FyYAtGMWBRCjxWtuKJULto9sva4Crlrxh1Rjbo:www.findingdulcinea.com/docroot/dulcinea/fd_images/news/on-this-day/November/Susan-B-Anthony-Votes/news/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0255"/>
            <a:ext cx="15271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5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Carrie Chapman Catt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1859 – 1947 </a:t>
            </a:r>
          </a:p>
          <a:p>
            <a:r>
              <a:rPr lang="en-US" dirty="0" smtClean="0"/>
              <a:t>Suffrage leader </a:t>
            </a:r>
          </a:p>
          <a:p>
            <a:r>
              <a:rPr lang="en-US" dirty="0"/>
              <a:t>C</a:t>
            </a:r>
            <a:r>
              <a:rPr lang="en-US" dirty="0" smtClean="0"/>
              <a:t>ampaigned </a:t>
            </a:r>
            <a:r>
              <a:rPr lang="en-US" dirty="0"/>
              <a:t>for the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President of NAWSA after Susan B. Anthony</a:t>
            </a:r>
          </a:p>
          <a:p>
            <a:pPr lvl="1"/>
            <a:r>
              <a:rPr lang="en-US" dirty="0" smtClean="0"/>
              <a:t>1900 – 1904 </a:t>
            </a:r>
          </a:p>
          <a:p>
            <a:pPr lvl="1"/>
            <a:r>
              <a:rPr lang="en-US" dirty="0" smtClean="0"/>
              <a:t>1915 – 1920</a:t>
            </a:r>
          </a:p>
          <a:p>
            <a:r>
              <a:rPr lang="en-US" dirty="0" smtClean="0"/>
              <a:t>Believed that the best way to win suffrage was the state by state approach</a:t>
            </a:r>
          </a:p>
          <a:p>
            <a:r>
              <a:rPr lang="en-US" dirty="0" smtClean="0"/>
              <a:t>Supported President Wilson during WWI</a:t>
            </a:r>
          </a:p>
          <a:p>
            <a:pPr lvl="1"/>
            <a:r>
              <a:rPr lang="en-US" dirty="0" smtClean="0"/>
              <a:t>The movement slowed down and caused tension within NAWSA</a:t>
            </a:r>
          </a:p>
          <a:p>
            <a:r>
              <a:rPr lang="en-US" dirty="0" smtClean="0"/>
              <a:t>Pressured </a:t>
            </a:r>
            <a:r>
              <a:rPr lang="en-US" dirty="0"/>
              <a:t>Congress to pass </a:t>
            </a:r>
            <a:r>
              <a:rPr lang="en-US" dirty="0" smtClean="0"/>
              <a:t>the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b="1" dirty="0"/>
          </a:p>
        </p:txBody>
      </p:sp>
      <p:pic>
        <p:nvPicPr>
          <p:cNvPr id="2050" name="Picture 2" descr="Carrie Chapman Ca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286000"/>
            <a:ext cx="279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Alice Paul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4800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1885 – 1977</a:t>
            </a:r>
          </a:p>
          <a:p>
            <a:r>
              <a:rPr lang="en-US" dirty="0" smtClean="0"/>
              <a:t>Suffragist </a:t>
            </a:r>
            <a:r>
              <a:rPr lang="en-US" dirty="0"/>
              <a:t>and women's rights </a:t>
            </a:r>
            <a:r>
              <a:rPr lang="en-US" dirty="0" smtClean="0"/>
              <a:t>advocate</a:t>
            </a:r>
          </a:p>
          <a:p>
            <a:r>
              <a:rPr lang="en-US" dirty="0" smtClean="0"/>
              <a:t>Main </a:t>
            </a:r>
            <a:r>
              <a:rPr lang="en-US" dirty="0"/>
              <a:t>leader and strategist of the 1910s campaign for </a:t>
            </a:r>
            <a:r>
              <a:rPr lang="en-US" dirty="0" smtClean="0"/>
              <a:t>the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/>
              <a:t>Organized the Washington D.C.  Parade in 1913</a:t>
            </a:r>
          </a:p>
          <a:p>
            <a:r>
              <a:rPr lang="en-US" dirty="0"/>
              <a:t>Took a more radical approach to win </a:t>
            </a:r>
            <a:r>
              <a:rPr lang="en-US" dirty="0" smtClean="0"/>
              <a:t>suffrage</a:t>
            </a:r>
          </a:p>
          <a:p>
            <a:pPr lvl="1"/>
            <a:r>
              <a:rPr lang="en-US" dirty="0" smtClean="0"/>
              <a:t>Methods started to create tension Carrie Chapman Catt</a:t>
            </a:r>
          </a:p>
          <a:p>
            <a:pPr lvl="1"/>
            <a:r>
              <a:rPr lang="en-US" dirty="0" smtClean="0"/>
              <a:t>Broke with NAWSA</a:t>
            </a:r>
            <a:endParaRPr lang="en-US" dirty="0"/>
          </a:p>
          <a:p>
            <a:r>
              <a:rPr lang="en-US" dirty="0" smtClean="0"/>
              <a:t>Formed </a:t>
            </a:r>
            <a:r>
              <a:rPr lang="en-US" dirty="0"/>
              <a:t>the National Woman’s </a:t>
            </a:r>
            <a:r>
              <a:rPr lang="en-US" dirty="0" smtClean="0"/>
              <a:t>Party in 1916</a:t>
            </a:r>
          </a:p>
          <a:p>
            <a:r>
              <a:rPr lang="en-US" dirty="0" smtClean="0"/>
              <a:t>Arrested for “obstructing traffic” while picketing non-violently</a:t>
            </a:r>
          </a:p>
          <a:p>
            <a:pPr lvl="1"/>
            <a:r>
              <a:rPr lang="en-US" dirty="0" smtClean="0"/>
              <a:t>Sent to prison</a:t>
            </a:r>
          </a:p>
        </p:txBody>
      </p:sp>
      <p:pic>
        <p:nvPicPr>
          <p:cNvPr id="3074" name="Picture 2" descr="http://upload.wikimedia.org/wikipedia/commons/0/0a/AlicePaul_1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6564"/>
            <a:ext cx="35433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9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Lucy Burns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8075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1879 – 1966</a:t>
            </a:r>
          </a:p>
          <a:p>
            <a:r>
              <a:rPr lang="en-US" dirty="0" smtClean="0"/>
              <a:t>Suffragist </a:t>
            </a:r>
            <a:r>
              <a:rPr lang="en-US" dirty="0"/>
              <a:t>and women's rights </a:t>
            </a:r>
            <a:r>
              <a:rPr lang="en-US" dirty="0" smtClean="0"/>
              <a:t>advocate</a:t>
            </a:r>
          </a:p>
          <a:p>
            <a:r>
              <a:rPr lang="en-US" dirty="0" smtClean="0"/>
              <a:t>Close </a:t>
            </a:r>
            <a:r>
              <a:rPr lang="en-US" dirty="0"/>
              <a:t>friend of Alice </a:t>
            </a:r>
            <a:r>
              <a:rPr lang="en-US" dirty="0" smtClean="0"/>
              <a:t>Paul</a:t>
            </a:r>
          </a:p>
          <a:p>
            <a:r>
              <a:rPr lang="en-US" dirty="0" smtClean="0"/>
              <a:t>Helped form the National Woman’s Party (NWP)</a:t>
            </a:r>
          </a:p>
          <a:p>
            <a:r>
              <a:rPr lang="en-US" dirty="0"/>
              <a:t>Took a more radical approach to win suffrage</a:t>
            </a:r>
          </a:p>
          <a:p>
            <a:r>
              <a:rPr lang="en-US" dirty="0" smtClean="0"/>
              <a:t>Taught </a:t>
            </a:r>
            <a:r>
              <a:rPr lang="en-US" dirty="0"/>
              <a:t>women how to conduct automobile campaigns, lobby, and work with the </a:t>
            </a:r>
            <a:r>
              <a:rPr lang="en-US" dirty="0" smtClean="0"/>
              <a:t>press</a:t>
            </a:r>
          </a:p>
          <a:p>
            <a:r>
              <a:rPr lang="en-US" dirty="0"/>
              <a:t>A</a:t>
            </a:r>
            <a:r>
              <a:rPr lang="en-US" dirty="0" smtClean="0"/>
              <a:t>rrested </a:t>
            </a:r>
            <a:r>
              <a:rPr lang="en-US" dirty="0"/>
              <a:t>while picketing the White House and was </a:t>
            </a:r>
            <a:r>
              <a:rPr lang="en-US" dirty="0" smtClean="0"/>
              <a:t>sent to prison</a:t>
            </a:r>
          </a:p>
          <a:p>
            <a:pPr lvl="1"/>
            <a:r>
              <a:rPr lang="en-US" dirty="0" smtClean="0"/>
              <a:t>Organized </a:t>
            </a:r>
            <a:r>
              <a:rPr lang="en-US" dirty="0"/>
              <a:t>protests with other </a:t>
            </a:r>
            <a:r>
              <a:rPr lang="en-US" dirty="0" smtClean="0"/>
              <a:t>prisoners</a:t>
            </a:r>
          </a:p>
          <a:p>
            <a:pPr lvl="1"/>
            <a:r>
              <a:rPr lang="en-US" dirty="0" smtClean="0"/>
              <a:t>Created a document stating the rights </a:t>
            </a:r>
            <a:r>
              <a:rPr lang="en-US" dirty="0"/>
              <a:t>of political prisoners</a:t>
            </a:r>
            <a:endParaRPr lang="en-US" dirty="0" smtClean="0"/>
          </a:p>
          <a:p>
            <a:pPr lvl="1"/>
            <a:r>
              <a:rPr lang="en-US" dirty="0" smtClean="0"/>
              <a:t>Was put in solitary confinement</a:t>
            </a:r>
          </a:p>
          <a:p>
            <a:r>
              <a:rPr lang="en-US" dirty="0" smtClean="0"/>
              <a:t>Spent </a:t>
            </a:r>
            <a:r>
              <a:rPr lang="en-US" dirty="0"/>
              <a:t>the most time in jail</a:t>
            </a:r>
          </a:p>
        </p:txBody>
      </p:sp>
      <p:pic>
        <p:nvPicPr>
          <p:cNvPr id="4100" name="Picture 4" descr="http://www2.lhric.org/pocantico/womenenc/bur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255817" cy="48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40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448</TotalTime>
  <Words>824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PROGRESSIVE MINORITIES</vt:lpstr>
      <vt:lpstr>W.E.B. DuBois</vt:lpstr>
      <vt:lpstr>Booker T. Washington</vt:lpstr>
      <vt:lpstr>Women’s Suffrage (1848 – 1920)</vt:lpstr>
      <vt:lpstr>Seneca falls convention</vt:lpstr>
      <vt:lpstr>National American Woman Suffrage Association (NAWSA)</vt:lpstr>
      <vt:lpstr>Carrie Chapman Catt</vt:lpstr>
      <vt:lpstr>Alice Paul</vt:lpstr>
      <vt:lpstr>Lucy Burns</vt:lpstr>
      <vt:lpstr>Inez Milholland</vt:lpstr>
      <vt:lpstr>Washington D.C. Suffrage Parade</vt:lpstr>
      <vt:lpstr>PowerPoint Presentation</vt:lpstr>
      <vt:lpstr>National WomAN’S pARTY (NWP)</vt:lpstr>
      <vt:lpstr>“Silent Sentinels”</vt:lpstr>
      <vt:lpstr>PowerPoint Presentation</vt:lpstr>
      <vt:lpstr>19th Amendment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MINORITIES</dc:title>
  <dc:creator>data: esakxxm702</dc:creator>
  <cp:lastModifiedBy>data: esakxxm702</cp:lastModifiedBy>
  <cp:revision>42</cp:revision>
  <dcterms:created xsi:type="dcterms:W3CDTF">2014-08-25T17:03:19Z</dcterms:created>
  <dcterms:modified xsi:type="dcterms:W3CDTF">2014-08-27T12:54:02Z</dcterms:modified>
</cp:coreProperties>
</file>