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77" r:id="rId6"/>
    <p:sldId id="274" r:id="rId7"/>
    <p:sldId id="275" r:id="rId8"/>
    <p:sldId id="276" r:id="rId9"/>
    <p:sldId id="261" r:id="rId10"/>
    <p:sldId id="262" r:id="rId11"/>
    <p:sldId id="264" r:id="rId12"/>
    <p:sldId id="263" r:id="rId13"/>
    <p:sldId id="265" r:id="rId14"/>
    <p:sldId id="272" r:id="rId15"/>
    <p:sldId id="273" r:id="rId16"/>
    <p:sldId id="266" r:id="rId17"/>
    <p:sldId id="267" r:id="rId18"/>
    <p:sldId id="268" r:id="rId19"/>
    <p:sldId id="269"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D86A5-A4F4-4F32-807B-1B2E30D7FD36}" type="doc">
      <dgm:prSet loTypeId="urn:microsoft.com/office/officeart/2005/8/layout/hProcess11" loCatId="process" qsTypeId="urn:microsoft.com/office/officeart/2005/8/quickstyle/3d6" qsCatId="3D" csTypeId="urn:microsoft.com/office/officeart/2005/8/colors/colorful3" csCatId="colorful" phldr="1"/>
      <dgm:spPr/>
    </dgm:pt>
    <dgm:pt modelId="{F526876C-2DAA-4F9E-BCDB-ECB025910A52}">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smtClean="0"/>
            <a:t>1765 – Stamp Act</a:t>
          </a:r>
        </a:p>
        <a:p>
          <a:pPr marL="0" marR="0" indent="0" algn="ctr" defTabSz="914400" eaLnBrk="1" fontAlgn="auto" latinLnBrk="0" hangingPunct="1">
            <a:lnSpc>
              <a:spcPct val="100000"/>
            </a:lnSpc>
            <a:spcBef>
              <a:spcPts val="0"/>
            </a:spcBef>
            <a:spcAft>
              <a:spcPts val="0"/>
            </a:spcAft>
            <a:buClrTx/>
            <a:buSzTx/>
            <a:buFontTx/>
            <a:buNone/>
            <a:tabLst/>
            <a:defRPr/>
          </a:pPr>
          <a:endParaRPr lang="en-US" sz="400" b="1" dirty="0" smtClean="0"/>
        </a:p>
        <a:p>
          <a:pPr algn="l" defTabSz="533400">
            <a:lnSpc>
              <a:spcPct val="90000"/>
            </a:lnSpc>
            <a:spcBef>
              <a:spcPct val="0"/>
            </a:spcBef>
            <a:spcAft>
              <a:spcPct val="35000"/>
            </a:spcAft>
          </a:pPr>
          <a:r>
            <a:rPr lang="en-US" sz="1200" b="1" dirty="0" smtClean="0"/>
            <a:t>A tax levied by Parliament on all paper goods in the colonies raises cries of “no taxation without representation.”</a:t>
          </a:r>
        </a:p>
      </dgm:t>
    </dgm:pt>
    <dgm:pt modelId="{7F8EFA8E-8CB3-41AB-AEE0-E16CD7E8FF05}" type="parTrans" cxnId="{7D0ED33F-588D-4206-8471-73384FDD68CB}">
      <dgm:prSet/>
      <dgm:spPr/>
      <dgm:t>
        <a:bodyPr/>
        <a:lstStyle/>
        <a:p>
          <a:endParaRPr lang="en-US"/>
        </a:p>
      </dgm:t>
    </dgm:pt>
    <dgm:pt modelId="{B15054AA-F892-43C7-8294-5D4A304FDEE9}" type="sibTrans" cxnId="{7D0ED33F-588D-4206-8471-73384FDD68CB}">
      <dgm:prSet/>
      <dgm:spPr/>
      <dgm:t>
        <a:bodyPr/>
        <a:lstStyle/>
        <a:p>
          <a:endParaRPr lang="en-US"/>
        </a:p>
      </dgm:t>
    </dgm:pt>
    <dgm:pt modelId="{CAF10C04-D93F-469D-B9BD-B5902DB3BFCC}">
      <dgm:prSet phldrT="[Text]" custT="1"/>
      <dgm:spPr/>
      <dgm:t>
        <a:bodyPr/>
        <a:lstStyle/>
        <a:p>
          <a:pPr algn="ctr"/>
          <a:r>
            <a:rPr lang="en-US" sz="1600" b="1" dirty="0" smtClean="0"/>
            <a:t>1767 – Townshend Acts</a:t>
          </a:r>
        </a:p>
        <a:p>
          <a:pPr algn="l"/>
          <a:r>
            <a:rPr lang="en-US" sz="1200" b="1" dirty="0" smtClean="0"/>
            <a:t>Theses acts place duties on goods imported into the colonies.  The colonists resist by boycotting all British goods.</a:t>
          </a:r>
          <a:endParaRPr lang="en-US" sz="1200" b="1" dirty="0"/>
        </a:p>
      </dgm:t>
    </dgm:pt>
    <dgm:pt modelId="{6FBA99E5-0585-4840-945B-A9A00EC52899}" type="parTrans" cxnId="{0C7336FB-FE4D-454B-BF42-04C3FA3DBAAB}">
      <dgm:prSet/>
      <dgm:spPr/>
      <dgm:t>
        <a:bodyPr/>
        <a:lstStyle/>
        <a:p>
          <a:endParaRPr lang="en-US"/>
        </a:p>
      </dgm:t>
    </dgm:pt>
    <dgm:pt modelId="{BF198967-EE18-4C2C-9D3F-7C74E26E1C2E}" type="sibTrans" cxnId="{0C7336FB-FE4D-454B-BF42-04C3FA3DBAAB}">
      <dgm:prSet/>
      <dgm:spPr/>
      <dgm:t>
        <a:bodyPr/>
        <a:lstStyle/>
        <a:p>
          <a:endParaRPr lang="en-US"/>
        </a:p>
      </dgm:t>
    </dgm:pt>
    <dgm:pt modelId="{6F05DA51-E05D-431F-A002-EC5C2F81EAD2}">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smtClean="0"/>
            <a:t>1770 – Boston Massacre</a:t>
          </a:r>
        </a:p>
        <a:p>
          <a:pPr marL="0" marR="0" indent="0" algn="ctr" defTabSz="914400" eaLnBrk="1" fontAlgn="auto" latinLnBrk="0" hangingPunct="1">
            <a:lnSpc>
              <a:spcPct val="100000"/>
            </a:lnSpc>
            <a:spcBef>
              <a:spcPts val="0"/>
            </a:spcBef>
            <a:spcAft>
              <a:spcPts val="0"/>
            </a:spcAft>
            <a:buClrTx/>
            <a:buSzTx/>
            <a:buFontTx/>
            <a:buNone/>
            <a:tabLst/>
            <a:defRPr/>
          </a:pPr>
          <a:endParaRPr lang="en-US" sz="400" b="1" dirty="0" smtClean="0"/>
        </a:p>
        <a:p>
          <a:pPr algn="l" defTabSz="533400">
            <a:lnSpc>
              <a:spcPct val="90000"/>
            </a:lnSpc>
            <a:spcBef>
              <a:spcPct val="0"/>
            </a:spcBef>
            <a:spcAft>
              <a:spcPct val="35000"/>
            </a:spcAft>
          </a:pPr>
          <a:r>
            <a:rPr lang="en-US" sz="1200" b="1" dirty="0" smtClean="0"/>
            <a:t>Protesters in Boston provoke British soldiers, causing them to fire into the crowd, killing five people.  Paul Revere’s famous engraving of the event helps spark further protests.</a:t>
          </a:r>
        </a:p>
      </dgm:t>
    </dgm:pt>
    <dgm:pt modelId="{15290DEF-CF1A-4F5C-926C-D1409868392E}" type="parTrans" cxnId="{BE567C57-7923-41EB-99EB-C0EA00900D01}">
      <dgm:prSet/>
      <dgm:spPr/>
      <dgm:t>
        <a:bodyPr/>
        <a:lstStyle/>
        <a:p>
          <a:endParaRPr lang="en-US"/>
        </a:p>
      </dgm:t>
    </dgm:pt>
    <dgm:pt modelId="{BDE21568-3050-4ADF-8E11-B7CADA61DF04}" type="sibTrans" cxnId="{BE567C57-7923-41EB-99EB-C0EA00900D01}">
      <dgm:prSet/>
      <dgm:spPr/>
      <dgm:t>
        <a:bodyPr/>
        <a:lstStyle/>
        <a:p>
          <a:endParaRPr lang="en-US"/>
        </a:p>
      </dgm:t>
    </dgm:pt>
    <dgm:pt modelId="{AFB69BC9-897F-4FEC-836A-62678572F7A1}" type="pres">
      <dgm:prSet presAssocID="{678D86A5-A4F4-4F32-807B-1B2E30D7FD36}" presName="Name0" presStyleCnt="0">
        <dgm:presLayoutVars>
          <dgm:dir/>
          <dgm:resizeHandles val="exact"/>
        </dgm:presLayoutVars>
      </dgm:prSet>
      <dgm:spPr/>
    </dgm:pt>
    <dgm:pt modelId="{A24F80C0-3A0D-4EE1-9F43-FC708C698C78}" type="pres">
      <dgm:prSet presAssocID="{678D86A5-A4F4-4F32-807B-1B2E30D7FD36}" presName="arrow" presStyleLbl="bgShp" presStyleIdx="0" presStyleCnt="1" custScaleY="62947" custLinFactNeighborY="-7812"/>
      <dgm:spPr/>
    </dgm:pt>
    <dgm:pt modelId="{9D3780B7-FB94-4221-8610-A11D3E1A19BB}" type="pres">
      <dgm:prSet presAssocID="{678D86A5-A4F4-4F32-807B-1B2E30D7FD36}" presName="points" presStyleCnt="0"/>
      <dgm:spPr/>
    </dgm:pt>
    <dgm:pt modelId="{8407895F-7311-4FF2-BCBB-390CCAB88F00}" type="pres">
      <dgm:prSet presAssocID="{F526876C-2DAA-4F9E-BCDB-ECB025910A52}" presName="compositeA" presStyleCnt="0"/>
      <dgm:spPr/>
    </dgm:pt>
    <dgm:pt modelId="{FCCE301F-47E2-411D-AE05-C70CD0EC1E46}" type="pres">
      <dgm:prSet presAssocID="{F526876C-2DAA-4F9E-BCDB-ECB025910A52}" presName="textA" presStyleLbl="revTx" presStyleIdx="0" presStyleCnt="3" custScaleX="193510" custLinFactY="35714" custLinFactNeighborX="9507" custLinFactNeighborY="100000">
        <dgm:presLayoutVars>
          <dgm:bulletEnabled val="1"/>
        </dgm:presLayoutVars>
      </dgm:prSet>
      <dgm:spPr/>
      <dgm:t>
        <a:bodyPr/>
        <a:lstStyle/>
        <a:p>
          <a:endParaRPr lang="en-US"/>
        </a:p>
      </dgm:t>
    </dgm:pt>
    <dgm:pt modelId="{9390AD8A-4DB0-483C-9881-84192308260D}" type="pres">
      <dgm:prSet presAssocID="{F526876C-2DAA-4F9E-BCDB-ECB025910A52}" presName="circleA" presStyleLbl="node1" presStyleIdx="0" presStyleCnt="3" custScaleX="42857" custScaleY="42857" custLinFactNeighborX="-4831" custLinFactNeighborY="-21429"/>
      <dgm:spPr/>
      <dgm:t>
        <a:bodyPr/>
        <a:lstStyle/>
        <a:p>
          <a:endParaRPr lang="en-US"/>
        </a:p>
      </dgm:t>
    </dgm:pt>
    <dgm:pt modelId="{B9AD52CD-749F-4D27-8BB7-A547E6DED086}" type="pres">
      <dgm:prSet presAssocID="{F526876C-2DAA-4F9E-BCDB-ECB025910A52}" presName="spaceA" presStyleCnt="0"/>
      <dgm:spPr/>
    </dgm:pt>
    <dgm:pt modelId="{205C8F80-69AD-48F3-8541-9E069FDB05F6}" type="pres">
      <dgm:prSet presAssocID="{B15054AA-F892-43C7-8294-5D4A304FDEE9}" presName="space" presStyleCnt="0"/>
      <dgm:spPr/>
    </dgm:pt>
    <dgm:pt modelId="{E06402F5-5349-4784-9386-F2E342100CAD}" type="pres">
      <dgm:prSet presAssocID="{CAF10C04-D93F-469D-B9BD-B5902DB3BFCC}" presName="compositeB" presStyleCnt="0"/>
      <dgm:spPr/>
    </dgm:pt>
    <dgm:pt modelId="{5C1A6C7D-F58A-4EFB-BE22-EA722908EEC0}" type="pres">
      <dgm:prSet presAssocID="{CAF10C04-D93F-469D-B9BD-B5902DB3BFCC}" presName="textB" presStyleLbl="revTx" presStyleIdx="1" presStyleCnt="3" custAng="0" custScaleX="193380" custLinFactY="-50000" custLinFactNeighborX="5473" custLinFactNeighborY="-100000">
        <dgm:presLayoutVars>
          <dgm:bulletEnabled val="1"/>
        </dgm:presLayoutVars>
      </dgm:prSet>
      <dgm:spPr/>
      <dgm:t>
        <a:bodyPr/>
        <a:lstStyle/>
        <a:p>
          <a:endParaRPr lang="en-US"/>
        </a:p>
      </dgm:t>
    </dgm:pt>
    <dgm:pt modelId="{3990C0C8-2715-4ABE-964A-C76AA0EABD72}" type="pres">
      <dgm:prSet presAssocID="{CAF10C04-D93F-469D-B9BD-B5902DB3BFCC}" presName="circleB" presStyleLbl="node1" presStyleIdx="1" presStyleCnt="3" custScaleX="42857" custScaleY="42857" custLinFactNeighborX="-11340" custLinFactNeighborY="-21429"/>
      <dgm:spPr/>
    </dgm:pt>
    <dgm:pt modelId="{D0D0CD16-733F-4520-9B7D-01692C004FF6}" type="pres">
      <dgm:prSet presAssocID="{CAF10C04-D93F-469D-B9BD-B5902DB3BFCC}" presName="spaceB" presStyleCnt="0"/>
      <dgm:spPr/>
    </dgm:pt>
    <dgm:pt modelId="{A899AB77-A3AE-4EBC-9C9E-C9428F0EEE55}" type="pres">
      <dgm:prSet presAssocID="{BF198967-EE18-4C2C-9D3F-7C74E26E1C2E}" presName="space" presStyleCnt="0"/>
      <dgm:spPr/>
    </dgm:pt>
    <dgm:pt modelId="{5A151E70-8536-4BEC-AC49-F2BE169DE238}" type="pres">
      <dgm:prSet presAssocID="{6F05DA51-E05D-431F-A002-EC5C2F81EAD2}" presName="compositeA" presStyleCnt="0"/>
      <dgm:spPr/>
    </dgm:pt>
    <dgm:pt modelId="{1277229C-B6CC-4999-AD28-9218FE909770}" type="pres">
      <dgm:prSet presAssocID="{6F05DA51-E05D-431F-A002-EC5C2F81EAD2}" presName="textA" presStyleLbl="revTx" presStyleIdx="2" presStyleCnt="3" custScaleX="199256" custLinFactY="50000" custLinFactNeighborX="1096" custLinFactNeighborY="100000">
        <dgm:presLayoutVars>
          <dgm:bulletEnabled val="1"/>
        </dgm:presLayoutVars>
      </dgm:prSet>
      <dgm:spPr/>
      <dgm:t>
        <a:bodyPr/>
        <a:lstStyle/>
        <a:p>
          <a:endParaRPr lang="en-US"/>
        </a:p>
      </dgm:t>
    </dgm:pt>
    <dgm:pt modelId="{E609A1D2-6AE8-4B47-A05F-A81591270F32}" type="pres">
      <dgm:prSet presAssocID="{6F05DA51-E05D-431F-A002-EC5C2F81EAD2}" presName="circleA" presStyleLbl="node1" presStyleIdx="2" presStyleCnt="3" custScaleX="42856" custScaleY="42857" custLinFactNeighborX="-13653" custLinFactNeighborY="-21429"/>
      <dgm:spPr/>
    </dgm:pt>
    <dgm:pt modelId="{9AC71D50-920D-4A14-8981-903913B60D8F}" type="pres">
      <dgm:prSet presAssocID="{6F05DA51-E05D-431F-A002-EC5C2F81EAD2}" presName="spaceA" presStyleCnt="0"/>
      <dgm:spPr/>
    </dgm:pt>
  </dgm:ptLst>
  <dgm:cxnLst>
    <dgm:cxn modelId="{24686725-EA3E-48E7-987C-3B5B09A6BD6F}" type="presOf" srcId="{6F05DA51-E05D-431F-A002-EC5C2F81EAD2}" destId="{1277229C-B6CC-4999-AD28-9218FE909770}" srcOrd="0" destOrd="0" presId="urn:microsoft.com/office/officeart/2005/8/layout/hProcess11"/>
    <dgm:cxn modelId="{0C7336FB-FE4D-454B-BF42-04C3FA3DBAAB}" srcId="{678D86A5-A4F4-4F32-807B-1B2E30D7FD36}" destId="{CAF10C04-D93F-469D-B9BD-B5902DB3BFCC}" srcOrd="1" destOrd="0" parTransId="{6FBA99E5-0585-4840-945B-A9A00EC52899}" sibTransId="{BF198967-EE18-4C2C-9D3F-7C74E26E1C2E}"/>
    <dgm:cxn modelId="{944F37C1-678F-47F2-B8B4-6931FCC15E2A}" type="presOf" srcId="{678D86A5-A4F4-4F32-807B-1B2E30D7FD36}" destId="{AFB69BC9-897F-4FEC-836A-62678572F7A1}" srcOrd="0" destOrd="0" presId="urn:microsoft.com/office/officeart/2005/8/layout/hProcess11"/>
    <dgm:cxn modelId="{670474F6-B21C-4529-B928-4650147455B2}" type="presOf" srcId="{CAF10C04-D93F-469D-B9BD-B5902DB3BFCC}" destId="{5C1A6C7D-F58A-4EFB-BE22-EA722908EEC0}" srcOrd="0" destOrd="0" presId="urn:microsoft.com/office/officeart/2005/8/layout/hProcess11"/>
    <dgm:cxn modelId="{7D0ED33F-588D-4206-8471-73384FDD68CB}" srcId="{678D86A5-A4F4-4F32-807B-1B2E30D7FD36}" destId="{F526876C-2DAA-4F9E-BCDB-ECB025910A52}" srcOrd="0" destOrd="0" parTransId="{7F8EFA8E-8CB3-41AB-AEE0-E16CD7E8FF05}" sibTransId="{B15054AA-F892-43C7-8294-5D4A304FDEE9}"/>
    <dgm:cxn modelId="{44037E47-E121-4FD5-8338-AD57B799CFCD}" type="presOf" srcId="{F526876C-2DAA-4F9E-BCDB-ECB025910A52}" destId="{FCCE301F-47E2-411D-AE05-C70CD0EC1E46}" srcOrd="0" destOrd="0" presId="urn:microsoft.com/office/officeart/2005/8/layout/hProcess11"/>
    <dgm:cxn modelId="{BE567C57-7923-41EB-99EB-C0EA00900D01}" srcId="{678D86A5-A4F4-4F32-807B-1B2E30D7FD36}" destId="{6F05DA51-E05D-431F-A002-EC5C2F81EAD2}" srcOrd="2" destOrd="0" parTransId="{15290DEF-CF1A-4F5C-926C-D1409868392E}" sibTransId="{BDE21568-3050-4ADF-8E11-B7CADA61DF04}"/>
    <dgm:cxn modelId="{BD163FAD-0C57-4F06-83C1-99DCB169BC24}" type="presParOf" srcId="{AFB69BC9-897F-4FEC-836A-62678572F7A1}" destId="{A24F80C0-3A0D-4EE1-9F43-FC708C698C78}" srcOrd="0" destOrd="0" presId="urn:microsoft.com/office/officeart/2005/8/layout/hProcess11"/>
    <dgm:cxn modelId="{84327174-B704-4A7A-B1BD-8CA06CF3BB43}" type="presParOf" srcId="{AFB69BC9-897F-4FEC-836A-62678572F7A1}" destId="{9D3780B7-FB94-4221-8610-A11D3E1A19BB}" srcOrd="1" destOrd="0" presId="urn:microsoft.com/office/officeart/2005/8/layout/hProcess11"/>
    <dgm:cxn modelId="{3A0EF139-EAAC-41E5-B36F-B64A42112030}" type="presParOf" srcId="{9D3780B7-FB94-4221-8610-A11D3E1A19BB}" destId="{8407895F-7311-4FF2-BCBB-390CCAB88F00}" srcOrd="0" destOrd="0" presId="urn:microsoft.com/office/officeart/2005/8/layout/hProcess11"/>
    <dgm:cxn modelId="{B23D26F8-519C-44B6-AC68-7F4B7354DEE4}" type="presParOf" srcId="{8407895F-7311-4FF2-BCBB-390CCAB88F00}" destId="{FCCE301F-47E2-411D-AE05-C70CD0EC1E46}" srcOrd="0" destOrd="0" presId="urn:microsoft.com/office/officeart/2005/8/layout/hProcess11"/>
    <dgm:cxn modelId="{F28D525E-DA49-4B0C-A45A-CB2060699FE2}" type="presParOf" srcId="{8407895F-7311-4FF2-BCBB-390CCAB88F00}" destId="{9390AD8A-4DB0-483C-9881-84192308260D}" srcOrd="1" destOrd="0" presId="urn:microsoft.com/office/officeart/2005/8/layout/hProcess11"/>
    <dgm:cxn modelId="{35177F58-A77B-468B-97F1-E862B827425E}" type="presParOf" srcId="{8407895F-7311-4FF2-BCBB-390CCAB88F00}" destId="{B9AD52CD-749F-4D27-8BB7-A547E6DED086}" srcOrd="2" destOrd="0" presId="urn:microsoft.com/office/officeart/2005/8/layout/hProcess11"/>
    <dgm:cxn modelId="{503DBFEC-A22B-40AF-AF0E-604D7990D667}" type="presParOf" srcId="{9D3780B7-FB94-4221-8610-A11D3E1A19BB}" destId="{205C8F80-69AD-48F3-8541-9E069FDB05F6}" srcOrd="1" destOrd="0" presId="urn:microsoft.com/office/officeart/2005/8/layout/hProcess11"/>
    <dgm:cxn modelId="{3A084528-53AD-4120-BEDC-4A6EB825F338}" type="presParOf" srcId="{9D3780B7-FB94-4221-8610-A11D3E1A19BB}" destId="{E06402F5-5349-4784-9386-F2E342100CAD}" srcOrd="2" destOrd="0" presId="urn:microsoft.com/office/officeart/2005/8/layout/hProcess11"/>
    <dgm:cxn modelId="{CF3537E4-4FD4-4F05-9300-B4F3B7D9AB98}" type="presParOf" srcId="{E06402F5-5349-4784-9386-F2E342100CAD}" destId="{5C1A6C7D-F58A-4EFB-BE22-EA722908EEC0}" srcOrd="0" destOrd="0" presId="urn:microsoft.com/office/officeart/2005/8/layout/hProcess11"/>
    <dgm:cxn modelId="{762CA6FD-66FE-41FD-BCBF-496664312E21}" type="presParOf" srcId="{E06402F5-5349-4784-9386-F2E342100CAD}" destId="{3990C0C8-2715-4ABE-964A-C76AA0EABD72}" srcOrd="1" destOrd="0" presId="urn:microsoft.com/office/officeart/2005/8/layout/hProcess11"/>
    <dgm:cxn modelId="{73418FD0-9CDC-4F05-8318-82A3655BC856}" type="presParOf" srcId="{E06402F5-5349-4784-9386-F2E342100CAD}" destId="{D0D0CD16-733F-4520-9B7D-01692C004FF6}" srcOrd="2" destOrd="0" presId="urn:microsoft.com/office/officeart/2005/8/layout/hProcess11"/>
    <dgm:cxn modelId="{BC8C19EE-9566-451A-88E9-AB9322F96978}" type="presParOf" srcId="{9D3780B7-FB94-4221-8610-A11D3E1A19BB}" destId="{A899AB77-A3AE-4EBC-9C9E-C9428F0EEE55}" srcOrd="3" destOrd="0" presId="urn:microsoft.com/office/officeart/2005/8/layout/hProcess11"/>
    <dgm:cxn modelId="{A9D4AB01-3214-4FAD-8398-7986E9B9A38D}" type="presParOf" srcId="{9D3780B7-FB94-4221-8610-A11D3E1A19BB}" destId="{5A151E70-8536-4BEC-AC49-F2BE169DE238}" srcOrd="4" destOrd="0" presId="urn:microsoft.com/office/officeart/2005/8/layout/hProcess11"/>
    <dgm:cxn modelId="{694368A6-ADE7-4B25-8C09-CDBBFF0BD600}" type="presParOf" srcId="{5A151E70-8536-4BEC-AC49-F2BE169DE238}" destId="{1277229C-B6CC-4999-AD28-9218FE909770}" srcOrd="0" destOrd="0" presId="urn:microsoft.com/office/officeart/2005/8/layout/hProcess11"/>
    <dgm:cxn modelId="{E4C2EDBB-22DA-4E61-A629-EB26F23F4917}" type="presParOf" srcId="{5A151E70-8536-4BEC-AC49-F2BE169DE238}" destId="{E609A1D2-6AE8-4B47-A05F-A81591270F32}" srcOrd="1" destOrd="0" presId="urn:microsoft.com/office/officeart/2005/8/layout/hProcess11"/>
    <dgm:cxn modelId="{847BCB92-6AFC-4E51-B135-D29D25D5193C}" type="presParOf" srcId="{5A151E70-8536-4BEC-AC49-F2BE169DE238}" destId="{9AC71D50-920D-4A14-8981-903913B60D8F}"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A87C4-C1BC-4A71-8EE4-FA25F4889914}" type="doc">
      <dgm:prSet loTypeId="urn:microsoft.com/office/officeart/2005/8/layout/hProcess11" loCatId="process" qsTypeId="urn:microsoft.com/office/officeart/2005/8/quickstyle/3d6" qsCatId="3D" csTypeId="urn:microsoft.com/office/officeart/2005/8/colors/colorful5" csCatId="colorful" phldr="1"/>
      <dgm:spPr/>
    </dgm:pt>
    <dgm:pt modelId="{995E0666-34B5-48E3-B571-BD8CAAA4E398}">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smtClean="0"/>
            <a:t>1773 – 1774 Boston Tea Party and the Intolerable Acts</a:t>
          </a:r>
        </a:p>
        <a:p>
          <a:pPr algn="l" defTabSz="533400">
            <a:lnSpc>
              <a:spcPct val="90000"/>
            </a:lnSpc>
            <a:spcBef>
              <a:spcPct val="0"/>
            </a:spcBef>
            <a:spcAft>
              <a:spcPct val="35000"/>
            </a:spcAft>
          </a:pPr>
          <a:endParaRPr lang="en-US" sz="400" b="1" dirty="0" smtClean="0"/>
        </a:p>
        <a:p>
          <a:pPr algn="l" defTabSz="533400">
            <a:lnSpc>
              <a:spcPct val="90000"/>
            </a:lnSpc>
            <a:spcBef>
              <a:spcPct val="0"/>
            </a:spcBef>
            <a:spcAft>
              <a:spcPct val="35000"/>
            </a:spcAft>
          </a:pPr>
          <a:r>
            <a:rPr lang="en-US" sz="1200" b="1" dirty="0" smtClean="0"/>
            <a:t>Colonists protesting the Tea Act dump taxed tea into Boston Harbor.  Britain responds by imposing the Intolerable Acts on the colonies.  George Washington calls the acts “repugnant to every principle of natural justice”</a:t>
          </a:r>
        </a:p>
      </dgm:t>
    </dgm:pt>
    <dgm:pt modelId="{AA82B91B-8663-4C4D-BB7F-C0E6E10A8374}" type="parTrans" cxnId="{2F724CE4-4C7C-4E82-AD1C-23E9AF1D2BC0}">
      <dgm:prSet/>
      <dgm:spPr/>
      <dgm:t>
        <a:bodyPr/>
        <a:lstStyle/>
        <a:p>
          <a:endParaRPr lang="en-US"/>
        </a:p>
      </dgm:t>
    </dgm:pt>
    <dgm:pt modelId="{9F9C1966-157F-4900-BC80-E138FE3390E7}" type="sibTrans" cxnId="{2F724CE4-4C7C-4E82-AD1C-23E9AF1D2BC0}">
      <dgm:prSet/>
      <dgm:spPr/>
      <dgm:t>
        <a:bodyPr/>
        <a:lstStyle/>
        <a:p>
          <a:endParaRPr lang="en-US"/>
        </a:p>
      </dgm:t>
    </dgm:pt>
    <dgm:pt modelId="{F4387423-7502-4209-A38A-1A72534B39C6}">
      <dgm:prSet phldrT="[Text]" custT="1"/>
      <dgm:spPr/>
      <dgm:t>
        <a:bodyPr/>
        <a:lstStyle/>
        <a:p>
          <a:pPr algn="l"/>
          <a:r>
            <a:rPr lang="en-US" sz="1200" b="1" dirty="0" smtClean="0"/>
            <a:t>Militia troops skirmish with British soldiers at Lexington and Concord, beginning the American Revolution</a:t>
          </a:r>
        </a:p>
        <a:p>
          <a:pPr algn="ctr"/>
          <a:r>
            <a:rPr lang="en-US" sz="1600" b="1" dirty="0" smtClean="0"/>
            <a:t>1775 – Fighting Begins</a:t>
          </a:r>
          <a:endParaRPr lang="en-US" sz="1600" b="1" dirty="0"/>
        </a:p>
      </dgm:t>
    </dgm:pt>
    <dgm:pt modelId="{86E5E55A-A01F-4DD9-B4C9-41F3FC7FC1C5}" type="parTrans" cxnId="{FCB9EF0B-5702-4770-A4B0-2911830A9E11}">
      <dgm:prSet/>
      <dgm:spPr/>
      <dgm:t>
        <a:bodyPr/>
        <a:lstStyle/>
        <a:p>
          <a:endParaRPr lang="en-US"/>
        </a:p>
      </dgm:t>
    </dgm:pt>
    <dgm:pt modelId="{010D9CB8-A146-4C97-8F0E-1B5EEB5FE3AA}" type="sibTrans" cxnId="{FCB9EF0B-5702-4770-A4B0-2911830A9E11}">
      <dgm:prSet/>
      <dgm:spPr/>
      <dgm:t>
        <a:bodyPr/>
        <a:lstStyle/>
        <a:p>
          <a:endParaRPr lang="en-US"/>
        </a:p>
      </dgm:t>
    </dgm:pt>
    <dgm:pt modelId="{59C7F1E4-47F0-466F-A41C-CD2BC4A8B04C}">
      <dgm:prSet phldrT="[Text]" custT="1"/>
      <dgm:spPr/>
      <dgm:t>
        <a:bodyPr/>
        <a:lstStyle/>
        <a:p>
          <a:pPr algn="ctr"/>
          <a:r>
            <a:rPr lang="en-US" sz="1600" b="1" dirty="0" smtClean="0"/>
            <a:t>1776 – Declaration of Independence</a:t>
          </a:r>
        </a:p>
        <a:p>
          <a:pPr algn="l"/>
          <a:r>
            <a:rPr lang="en-US" sz="1200" b="1" dirty="0" smtClean="0"/>
            <a:t>The Continental Congress adopts a resolution declaring the colonies to be “Free and Independent States.”</a:t>
          </a:r>
          <a:endParaRPr lang="en-US" sz="1200" b="1" dirty="0"/>
        </a:p>
      </dgm:t>
    </dgm:pt>
    <dgm:pt modelId="{7BE6E3AF-72DE-4C3C-AF68-99C5EF853F4A}" type="parTrans" cxnId="{9A902B99-403B-4336-B263-12541B410563}">
      <dgm:prSet/>
      <dgm:spPr/>
      <dgm:t>
        <a:bodyPr/>
        <a:lstStyle/>
        <a:p>
          <a:endParaRPr lang="en-US"/>
        </a:p>
      </dgm:t>
    </dgm:pt>
    <dgm:pt modelId="{4641290D-78F2-4FD8-8A56-522C77001A5C}" type="sibTrans" cxnId="{9A902B99-403B-4336-B263-12541B410563}">
      <dgm:prSet/>
      <dgm:spPr/>
      <dgm:t>
        <a:bodyPr/>
        <a:lstStyle/>
        <a:p>
          <a:endParaRPr lang="en-US"/>
        </a:p>
      </dgm:t>
    </dgm:pt>
    <dgm:pt modelId="{0D893A43-C5ED-4E23-87E0-4D1351EACB21}" type="pres">
      <dgm:prSet presAssocID="{5A3A87C4-C1BC-4A71-8EE4-FA25F4889914}" presName="Name0" presStyleCnt="0">
        <dgm:presLayoutVars>
          <dgm:dir/>
          <dgm:resizeHandles val="exact"/>
        </dgm:presLayoutVars>
      </dgm:prSet>
      <dgm:spPr/>
    </dgm:pt>
    <dgm:pt modelId="{9680BDE1-1D95-46A7-AC24-ACEAC8AE1B16}" type="pres">
      <dgm:prSet presAssocID="{5A3A87C4-C1BC-4A71-8EE4-FA25F4889914}" presName="arrow" presStyleLbl="bgShp" presStyleIdx="0" presStyleCnt="1" custScaleY="53311" custLinFactNeighborY="-31271"/>
      <dgm:spPr/>
    </dgm:pt>
    <dgm:pt modelId="{C5F99B32-FE4D-447E-92A9-FC465AA0DAC1}" type="pres">
      <dgm:prSet presAssocID="{5A3A87C4-C1BC-4A71-8EE4-FA25F4889914}" presName="points" presStyleCnt="0"/>
      <dgm:spPr/>
    </dgm:pt>
    <dgm:pt modelId="{9EEE16EC-CDBC-46BE-A89C-0F3E746F781B}" type="pres">
      <dgm:prSet presAssocID="{995E0666-34B5-48E3-B571-BD8CAAA4E398}" presName="compositeA" presStyleCnt="0"/>
      <dgm:spPr/>
    </dgm:pt>
    <dgm:pt modelId="{6F9AB344-8020-4AFB-BAA1-11DA00C78802}" type="pres">
      <dgm:prSet presAssocID="{995E0666-34B5-48E3-B571-BD8CAAA4E398}" presName="textA" presStyleLbl="revTx" presStyleIdx="0" presStyleCnt="3" custScaleX="149329" custScaleY="153472" custLinFactY="22091" custLinFactNeighborX="-19026" custLinFactNeighborY="100000">
        <dgm:presLayoutVars>
          <dgm:bulletEnabled val="1"/>
        </dgm:presLayoutVars>
      </dgm:prSet>
      <dgm:spPr/>
      <dgm:t>
        <a:bodyPr/>
        <a:lstStyle/>
        <a:p>
          <a:endParaRPr lang="en-US"/>
        </a:p>
      </dgm:t>
    </dgm:pt>
    <dgm:pt modelId="{B2C378CE-16D6-4753-AEEE-F5E63A0679B8}" type="pres">
      <dgm:prSet presAssocID="{995E0666-34B5-48E3-B571-BD8CAAA4E398}" presName="circleA" presStyleLbl="node1" presStyleIdx="0" presStyleCnt="3" custScaleX="42528" custScaleY="41028" custLinFactY="-48342" custLinFactNeighborX="7812" custLinFactNeighborY="-100000"/>
      <dgm:spPr/>
    </dgm:pt>
    <dgm:pt modelId="{BDB45293-9AA8-49E1-8D99-3F297B92F290}" type="pres">
      <dgm:prSet presAssocID="{995E0666-34B5-48E3-B571-BD8CAAA4E398}" presName="spaceA" presStyleCnt="0"/>
      <dgm:spPr/>
    </dgm:pt>
    <dgm:pt modelId="{A669FB26-0887-43CE-898A-EDB8E2538E59}" type="pres">
      <dgm:prSet presAssocID="{9F9C1966-157F-4900-BC80-E138FE3390E7}" presName="space" presStyleCnt="0"/>
      <dgm:spPr/>
    </dgm:pt>
    <dgm:pt modelId="{14697F69-F41E-4FBD-B326-929C3735BC0F}" type="pres">
      <dgm:prSet presAssocID="{F4387423-7502-4209-A38A-1A72534B39C6}" presName="compositeB" presStyleCnt="0"/>
      <dgm:spPr/>
    </dgm:pt>
    <dgm:pt modelId="{81F64786-5DB0-4687-8999-19A6825BF064}" type="pres">
      <dgm:prSet presAssocID="{F4387423-7502-4209-A38A-1A72534B39C6}" presName="textB" presStyleLbl="revTx" presStyleIdx="1" presStyleCnt="3" custFlipVert="0" custScaleX="118250" custScaleY="58334" custLinFactY="-100000" custLinFactNeighborX="-11806" custLinFactNeighborY="-151390">
        <dgm:presLayoutVars>
          <dgm:bulletEnabled val="1"/>
        </dgm:presLayoutVars>
      </dgm:prSet>
      <dgm:spPr/>
      <dgm:t>
        <a:bodyPr/>
        <a:lstStyle/>
        <a:p>
          <a:endParaRPr lang="en-US"/>
        </a:p>
      </dgm:t>
    </dgm:pt>
    <dgm:pt modelId="{96244E59-6DD9-40C9-879E-A8265D77EB84}" type="pres">
      <dgm:prSet presAssocID="{F4387423-7502-4209-A38A-1A72534B39C6}" presName="circleB" presStyleLbl="node1" presStyleIdx="1" presStyleCnt="3" custScaleX="35897" custScaleY="35899" custLinFactX="-45989" custLinFactY="-39101" custLinFactNeighborX="-100000" custLinFactNeighborY="-100000"/>
      <dgm:spPr/>
    </dgm:pt>
    <dgm:pt modelId="{C76CD1AD-3CD0-46B6-B4F6-EE67987B6448}" type="pres">
      <dgm:prSet presAssocID="{F4387423-7502-4209-A38A-1A72534B39C6}" presName="spaceB" presStyleCnt="0"/>
      <dgm:spPr/>
    </dgm:pt>
    <dgm:pt modelId="{AA5D3405-FD49-450B-A3B1-CEB9D2C87D88}" type="pres">
      <dgm:prSet presAssocID="{010D9CB8-A146-4C97-8F0E-1B5EEB5FE3AA}" presName="space" presStyleCnt="0"/>
      <dgm:spPr/>
    </dgm:pt>
    <dgm:pt modelId="{56B8482F-B4C0-4C19-AACB-9966F181437E}" type="pres">
      <dgm:prSet presAssocID="{59C7F1E4-47F0-466F-A41C-CD2BC4A8B04C}" presName="compositeA" presStyleCnt="0"/>
      <dgm:spPr/>
    </dgm:pt>
    <dgm:pt modelId="{3EB1637D-CEAD-41E1-BB97-96AFCAF86983}" type="pres">
      <dgm:prSet presAssocID="{59C7F1E4-47F0-466F-A41C-CD2BC4A8B04C}" presName="textA" presStyleLbl="revTx" presStyleIdx="2" presStyleCnt="3" custScaleX="127021" custLinFactY="21795" custLinFactNeighborX="-2938" custLinFactNeighborY="100000">
        <dgm:presLayoutVars>
          <dgm:bulletEnabled val="1"/>
        </dgm:presLayoutVars>
      </dgm:prSet>
      <dgm:spPr/>
      <dgm:t>
        <a:bodyPr/>
        <a:lstStyle/>
        <a:p>
          <a:endParaRPr lang="en-US"/>
        </a:p>
      </dgm:t>
    </dgm:pt>
    <dgm:pt modelId="{4F9610EA-6935-421E-9E0A-E7A08DB4915D}" type="pres">
      <dgm:prSet presAssocID="{59C7F1E4-47F0-466F-A41C-CD2BC4A8B04C}" presName="circleA" presStyleLbl="node1" presStyleIdx="2" presStyleCnt="3" custScaleX="35897" custScaleY="35897" custLinFactNeighborX="-32211" custLinFactNeighborY="-97436"/>
      <dgm:spPr/>
    </dgm:pt>
    <dgm:pt modelId="{8502A06A-FBBF-4149-8E9A-F771C1EED454}" type="pres">
      <dgm:prSet presAssocID="{59C7F1E4-47F0-466F-A41C-CD2BC4A8B04C}" presName="spaceA" presStyleCnt="0"/>
      <dgm:spPr/>
    </dgm:pt>
  </dgm:ptLst>
  <dgm:cxnLst>
    <dgm:cxn modelId="{A731AADE-54F8-4BDD-A1EF-8CC151F97EAE}" type="presOf" srcId="{5A3A87C4-C1BC-4A71-8EE4-FA25F4889914}" destId="{0D893A43-C5ED-4E23-87E0-4D1351EACB21}" srcOrd="0" destOrd="0" presId="urn:microsoft.com/office/officeart/2005/8/layout/hProcess11"/>
    <dgm:cxn modelId="{9A902B99-403B-4336-B263-12541B410563}" srcId="{5A3A87C4-C1BC-4A71-8EE4-FA25F4889914}" destId="{59C7F1E4-47F0-466F-A41C-CD2BC4A8B04C}" srcOrd="2" destOrd="0" parTransId="{7BE6E3AF-72DE-4C3C-AF68-99C5EF853F4A}" sibTransId="{4641290D-78F2-4FD8-8A56-522C77001A5C}"/>
    <dgm:cxn modelId="{2AC47CEB-AF82-4CEB-815D-92282142D194}" type="presOf" srcId="{59C7F1E4-47F0-466F-A41C-CD2BC4A8B04C}" destId="{3EB1637D-CEAD-41E1-BB97-96AFCAF86983}" srcOrd="0" destOrd="0" presId="urn:microsoft.com/office/officeart/2005/8/layout/hProcess11"/>
    <dgm:cxn modelId="{710284F9-5C2A-46ED-AA02-4813964C5FAF}" type="presOf" srcId="{995E0666-34B5-48E3-B571-BD8CAAA4E398}" destId="{6F9AB344-8020-4AFB-BAA1-11DA00C78802}" srcOrd="0" destOrd="0" presId="urn:microsoft.com/office/officeart/2005/8/layout/hProcess11"/>
    <dgm:cxn modelId="{4A849E65-9E03-46D5-8C08-CB9B88D3A772}" type="presOf" srcId="{F4387423-7502-4209-A38A-1A72534B39C6}" destId="{81F64786-5DB0-4687-8999-19A6825BF064}" srcOrd="0" destOrd="0" presId="urn:microsoft.com/office/officeart/2005/8/layout/hProcess11"/>
    <dgm:cxn modelId="{2F724CE4-4C7C-4E82-AD1C-23E9AF1D2BC0}" srcId="{5A3A87C4-C1BC-4A71-8EE4-FA25F4889914}" destId="{995E0666-34B5-48E3-B571-BD8CAAA4E398}" srcOrd="0" destOrd="0" parTransId="{AA82B91B-8663-4C4D-BB7F-C0E6E10A8374}" sibTransId="{9F9C1966-157F-4900-BC80-E138FE3390E7}"/>
    <dgm:cxn modelId="{FCB9EF0B-5702-4770-A4B0-2911830A9E11}" srcId="{5A3A87C4-C1BC-4A71-8EE4-FA25F4889914}" destId="{F4387423-7502-4209-A38A-1A72534B39C6}" srcOrd="1" destOrd="0" parTransId="{86E5E55A-A01F-4DD9-B4C9-41F3FC7FC1C5}" sibTransId="{010D9CB8-A146-4C97-8F0E-1B5EEB5FE3AA}"/>
    <dgm:cxn modelId="{DE5EA48B-6680-4DF8-A494-E117FC1304BD}" type="presParOf" srcId="{0D893A43-C5ED-4E23-87E0-4D1351EACB21}" destId="{9680BDE1-1D95-46A7-AC24-ACEAC8AE1B16}" srcOrd="0" destOrd="0" presId="urn:microsoft.com/office/officeart/2005/8/layout/hProcess11"/>
    <dgm:cxn modelId="{B51340DD-F2A1-4942-B906-0DBC204797C9}" type="presParOf" srcId="{0D893A43-C5ED-4E23-87E0-4D1351EACB21}" destId="{C5F99B32-FE4D-447E-92A9-FC465AA0DAC1}" srcOrd="1" destOrd="0" presId="urn:microsoft.com/office/officeart/2005/8/layout/hProcess11"/>
    <dgm:cxn modelId="{832D423C-82E6-4A51-A315-B9FFA0557E49}" type="presParOf" srcId="{C5F99B32-FE4D-447E-92A9-FC465AA0DAC1}" destId="{9EEE16EC-CDBC-46BE-A89C-0F3E746F781B}" srcOrd="0" destOrd="0" presId="urn:microsoft.com/office/officeart/2005/8/layout/hProcess11"/>
    <dgm:cxn modelId="{A42778D8-E39E-4ECB-8860-C8390120B6E8}" type="presParOf" srcId="{9EEE16EC-CDBC-46BE-A89C-0F3E746F781B}" destId="{6F9AB344-8020-4AFB-BAA1-11DA00C78802}" srcOrd="0" destOrd="0" presId="urn:microsoft.com/office/officeart/2005/8/layout/hProcess11"/>
    <dgm:cxn modelId="{CC0D1015-7A89-486B-B844-DF7830665C84}" type="presParOf" srcId="{9EEE16EC-CDBC-46BE-A89C-0F3E746F781B}" destId="{B2C378CE-16D6-4753-AEEE-F5E63A0679B8}" srcOrd="1" destOrd="0" presId="urn:microsoft.com/office/officeart/2005/8/layout/hProcess11"/>
    <dgm:cxn modelId="{A6BC24A9-C112-4F81-8C6F-8A0E0A70A059}" type="presParOf" srcId="{9EEE16EC-CDBC-46BE-A89C-0F3E746F781B}" destId="{BDB45293-9AA8-49E1-8D99-3F297B92F290}" srcOrd="2" destOrd="0" presId="urn:microsoft.com/office/officeart/2005/8/layout/hProcess11"/>
    <dgm:cxn modelId="{AB1917C9-F429-4A71-B3BE-DEB80560BC06}" type="presParOf" srcId="{C5F99B32-FE4D-447E-92A9-FC465AA0DAC1}" destId="{A669FB26-0887-43CE-898A-EDB8E2538E59}" srcOrd="1" destOrd="0" presId="urn:microsoft.com/office/officeart/2005/8/layout/hProcess11"/>
    <dgm:cxn modelId="{0A535273-8FD8-4A87-B5E9-DE081CCED7EB}" type="presParOf" srcId="{C5F99B32-FE4D-447E-92A9-FC465AA0DAC1}" destId="{14697F69-F41E-4FBD-B326-929C3735BC0F}" srcOrd="2" destOrd="0" presId="urn:microsoft.com/office/officeart/2005/8/layout/hProcess11"/>
    <dgm:cxn modelId="{290D316B-0F07-40AB-B3DF-C52A55E783CC}" type="presParOf" srcId="{14697F69-F41E-4FBD-B326-929C3735BC0F}" destId="{81F64786-5DB0-4687-8999-19A6825BF064}" srcOrd="0" destOrd="0" presId="urn:microsoft.com/office/officeart/2005/8/layout/hProcess11"/>
    <dgm:cxn modelId="{DB554F54-EE38-47C5-B07F-6F1028269AB3}" type="presParOf" srcId="{14697F69-F41E-4FBD-B326-929C3735BC0F}" destId="{96244E59-6DD9-40C9-879E-A8265D77EB84}" srcOrd="1" destOrd="0" presId="urn:microsoft.com/office/officeart/2005/8/layout/hProcess11"/>
    <dgm:cxn modelId="{B705A4D8-94CF-4B28-AB12-C7075F256B19}" type="presParOf" srcId="{14697F69-F41E-4FBD-B326-929C3735BC0F}" destId="{C76CD1AD-3CD0-46B6-B4F6-EE67987B6448}" srcOrd="2" destOrd="0" presId="urn:microsoft.com/office/officeart/2005/8/layout/hProcess11"/>
    <dgm:cxn modelId="{617823F5-9946-4D83-96C2-30801ED6EF3D}" type="presParOf" srcId="{C5F99B32-FE4D-447E-92A9-FC465AA0DAC1}" destId="{AA5D3405-FD49-450B-A3B1-CEB9D2C87D88}" srcOrd="3" destOrd="0" presId="urn:microsoft.com/office/officeart/2005/8/layout/hProcess11"/>
    <dgm:cxn modelId="{803D922F-39C4-4D36-AF08-04852A36421B}" type="presParOf" srcId="{C5F99B32-FE4D-447E-92A9-FC465AA0DAC1}" destId="{56B8482F-B4C0-4C19-AACB-9966F181437E}" srcOrd="4" destOrd="0" presId="urn:microsoft.com/office/officeart/2005/8/layout/hProcess11"/>
    <dgm:cxn modelId="{2364E02B-0A6E-41C5-B9D3-3571C5F42A26}" type="presParOf" srcId="{56B8482F-B4C0-4C19-AACB-9966F181437E}" destId="{3EB1637D-CEAD-41E1-BB97-96AFCAF86983}" srcOrd="0" destOrd="0" presId="urn:microsoft.com/office/officeart/2005/8/layout/hProcess11"/>
    <dgm:cxn modelId="{88E2D2F8-0C1C-4056-9B45-A90C6AC1C8D7}" type="presParOf" srcId="{56B8482F-B4C0-4C19-AACB-9966F181437E}" destId="{4F9610EA-6935-421E-9E0A-E7A08DB4915D}" srcOrd="1" destOrd="0" presId="urn:microsoft.com/office/officeart/2005/8/layout/hProcess11"/>
    <dgm:cxn modelId="{9DFE4A0E-8E92-42E9-965B-65FA4AB8E1D4}" type="presParOf" srcId="{56B8482F-B4C0-4C19-AACB-9966F181437E}" destId="{8502A06A-FBBF-4149-8E9A-F771C1EED454}" srcOrd="2" destOrd="0" presId="urn:microsoft.com/office/officeart/2005/8/layout/hProcess1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4F80C0-3A0D-4EE1-9F43-FC708C698C78}">
      <dsp:nvSpPr>
        <dsp:cNvPr id="0" name=""/>
        <dsp:cNvSpPr/>
      </dsp:nvSpPr>
      <dsp:spPr>
        <a:xfrm>
          <a:off x="0" y="966653"/>
          <a:ext cx="9144000" cy="709891"/>
        </a:xfrm>
        <a:prstGeom prst="notchedRightArrow">
          <a:avLst/>
        </a:prstGeom>
        <a:solidFill>
          <a:schemeClr val="accent3">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FCCE301F-47E2-411D-AE05-C70CD0EC1E46}">
      <dsp:nvSpPr>
        <dsp:cNvPr id="0" name=""/>
        <dsp:cNvSpPr/>
      </dsp:nvSpPr>
      <dsp:spPr>
        <a:xfrm>
          <a:off x="131704" y="1530528"/>
          <a:ext cx="2671031" cy="11277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1765 – Stamp Act</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400" b="1" kern="1200" dirty="0" smtClean="0"/>
        </a:p>
        <a:p>
          <a:pPr lvl="0" algn="l" defTabSz="533400">
            <a:lnSpc>
              <a:spcPct val="90000"/>
            </a:lnSpc>
            <a:spcBef>
              <a:spcPct val="0"/>
            </a:spcBef>
            <a:spcAft>
              <a:spcPct val="35000"/>
            </a:spcAft>
          </a:pPr>
          <a:r>
            <a:rPr lang="en-US" sz="1200" b="1" kern="1200" dirty="0" smtClean="0"/>
            <a:t>A tax levied by Parliament on all paper goods in the colonies raises cries of “no taxation without representation.”</a:t>
          </a:r>
        </a:p>
      </dsp:txBody>
      <dsp:txXfrm>
        <a:off x="131704" y="1530528"/>
        <a:ext cx="2671031" cy="1127760"/>
      </dsp:txXfrm>
    </dsp:sp>
    <dsp:sp modelId="{9390AD8A-4DB0-483C-9881-84192308260D}">
      <dsp:nvSpPr>
        <dsp:cNvPr id="0" name=""/>
        <dsp:cNvSpPr/>
      </dsp:nvSpPr>
      <dsp:spPr>
        <a:xfrm>
          <a:off x="1261958" y="1288867"/>
          <a:ext cx="120831" cy="12083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C1A6C7D-F58A-4EFB-BE22-EA722908EEC0}">
      <dsp:nvSpPr>
        <dsp:cNvPr id="0" name=""/>
        <dsp:cNvSpPr/>
      </dsp:nvSpPr>
      <dsp:spPr>
        <a:xfrm>
          <a:off x="2816069" y="0"/>
          <a:ext cx="2669236" cy="11277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1767 – Townshend Acts</a:t>
          </a:r>
        </a:p>
        <a:p>
          <a:pPr lvl="0" algn="l" defTabSz="711200">
            <a:lnSpc>
              <a:spcPct val="90000"/>
            </a:lnSpc>
            <a:spcBef>
              <a:spcPct val="0"/>
            </a:spcBef>
            <a:spcAft>
              <a:spcPct val="35000"/>
            </a:spcAft>
          </a:pPr>
          <a:r>
            <a:rPr lang="en-US" sz="1200" b="1" kern="1200" dirty="0" smtClean="0"/>
            <a:t>Theses acts place duties on goods imported into the colonies.  The colonists resist by boycotting all British goods.</a:t>
          </a:r>
          <a:endParaRPr lang="en-US" sz="1200" b="1" kern="1200" dirty="0"/>
        </a:p>
      </dsp:txBody>
      <dsp:txXfrm>
        <a:off x="2816069" y="0"/>
        <a:ext cx="2669236" cy="1127760"/>
      </dsp:txXfrm>
    </dsp:sp>
    <dsp:sp modelId="{3990C0C8-2715-4ABE-964A-C76AA0EABD72}">
      <dsp:nvSpPr>
        <dsp:cNvPr id="0" name=""/>
        <dsp:cNvSpPr/>
      </dsp:nvSpPr>
      <dsp:spPr>
        <a:xfrm>
          <a:off x="3982756" y="1288867"/>
          <a:ext cx="120831" cy="120831"/>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1277229C-B6CC-4999-AD28-9218FE909770}">
      <dsp:nvSpPr>
        <dsp:cNvPr id="0" name=""/>
        <dsp:cNvSpPr/>
      </dsp:nvSpPr>
      <dsp:spPr>
        <a:xfrm>
          <a:off x="5493905" y="1691640"/>
          <a:ext cx="2750343" cy="11277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1770 – Boston Massacre</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400" b="1" kern="1200" dirty="0" smtClean="0"/>
        </a:p>
        <a:p>
          <a:pPr lvl="0" algn="l" defTabSz="533400">
            <a:lnSpc>
              <a:spcPct val="90000"/>
            </a:lnSpc>
            <a:spcBef>
              <a:spcPct val="0"/>
            </a:spcBef>
            <a:spcAft>
              <a:spcPct val="35000"/>
            </a:spcAft>
          </a:pPr>
          <a:r>
            <a:rPr lang="en-US" sz="1200" b="1" kern="1200" dirty="0" smtClean="0"/>
            <a:t>Protesters in Boston provoke British soldiers, causing them to fire into the crowd, killing five people.  Paul Revere’s famous engraving of the event helps spark further protests.</a:t>
          </a:r>
        </a:p>
      </dsp:txBody>
      <dsp:txXfrm>
        <a:off x="5493905" y="1691640"/>
        <a:ext cx="2750343" cy="1127760"/>
      </dsp:txXfrm>
    </dsp:sp>
    <dsp:sp modelId="{E609A1D2-6AE8-4B47-A05F-A81591270F32}">
      <dsp:nvSpPr>
        <dsp:cNvPr id="0" name=""/>
        <dsp:cNvSpPr/>
      </dsp:nvSpPr>
      <dsp:spPr>
        <a:xfrm>
          <a:off x="6755041" y="1288867"/>
          <a:ext cx="120828" cy="120831"/>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80BDE1-1D95-46A7-AC24-ACEAC8AE1B16}">
      <dsp:nvSpPr>
        <dsp:cNvPr id="0" name=""/>
        <dsp:cNvSpPr/>
      </dsp:nvSpPr>
      <dsp:spPr>
        <a:xfrm>
          <a:off x="0" y="858648"/>
          <a:ext cx="9144000" cy="682466"/>
        </a:xfrm>
        <a:prstGeom prst="notchedRightArrow">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6F9AB344-8020-4AFB-BAA1-11DA00C78802}">
      <dsp:nvSpPr>
        <dsp:cNvPr id="0" name=""/>
        <dsp:cNvSpPr/>
      </dsp:nvSpPr>
      <dsp:spPr>
        <a:xfrm>
          <a:off x="0" y="1235712"/>
          <a:ext cx="3033326" cy="196468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1773 – 1774 Boston Tea Party and the Intolerable Acts</a:t>
          </a:r>
        </a:p>
        <a:p>
          <a:pPr lvl="0" algn="l" defTabSz="533400">
            <a:lnSpc>
              <a:spcPct val="90000"/>
            </a:lnSpc>
            <a:spcBef>
              <a:spcPct val="0"/>
            </a:spcBef>
            <a:spcAft>
              <a:spcPct val="35000"/>
            </a:spcAft>
          </a:pPr>
          <a:endParaRPr lang="en-US" sz="400" b="1" kern="1200" dirty="0" smtClean="0"/>
        </a:p>
        <a:p>
          <a:pPr lvl="0" algn="l" defTabSz="533400">
            <a:lnSpc>
              <a:spcPct val="90000"/>
            </a:lnSpc>
            <a:spcBef>
              <a:spcPct val="0"/>
            </a:spcBef>
            <a:spcAft>
              <a:spcPct val="35000"/>
            </a:spcAft>
          </a:pPr>
          <a:r>
            <a:rPr lang="en-US" sz="1200" b="1" kern="1200" dirty="0" smtClean="0"/>
            <a:t>Colonists protesting the Tea Act dump taxed tea into Boston Harbor.  Britain responds by imposing the Intolerable Acts on the colonies.  George Washington calls the acts “repugnant to every principle of natural justice”</a:t>
          </a:r>
        </a:p>
      </dsp:txBody>
      <dsp:txXfrm>
        <a:off x="0" y="1235712"/>
        <a:ext cx="3033326" cy="1964687"/>
      </dsp:txXfrm>
    </dsp:sp>
    <dsp:sp modelId="{B2C378CE-16D6-4753-AEEE-F5E63A0679B8}">
      <dsp:nvSpPr>
        <dsp:cNvPr id="0" name=""/>
        <dsp:cNvSpPr/>
      </dsp:nvSpPr>
      <dsp:spPr>
        <a:xfrm>
          <a:off x="1479082" y="1230925"/>
          <a:ext cx="136106" cy="13130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1F64786-5DB0-4687-8999-19A6825BF064}">
      <dsp:nvSpPr>
        <dsp:cNvPr id="0" name=""/>
        <dsp:cNvSpPr/>
      </dsp:nvSpPr>
      <dsp:spPr>
        <a:xfrm>
          <a:off x="2900547" y="0"/>
          <a:ext cx="2402017" cy="74676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b="1" kern="1200" dirty="0" smtClean="0"/>
            <a:t>Militia troops skirmish with British soldiers at Lexington and Concord, beginning the American Revolution</a:t>
          </a:r>
        </a:p>
        <a:p>
          <a:pPr lvl="0" algn="ctr" defTabSz="533400">
            <a:lnSpc>
              <a:spcPct val="90000"/>
            </a:lnSpc>
            <a:spcBef>
              <a:spcPct val="0"/>
            </a:spcBef>
            <a:spcAft>
              <a:spcPct val="35000"/>
            </a:spcAft>
          </a:pPr>
          <a:r>
            <a:rPr lang="en-US" sz="1600" b="1" kern="1200" dirty="0" smtClean="0"/>
            <a:t>1775 – Fighting Begins</a:t>
          </a:r>
          <a:endParaRPr lang="en-US" sz="1600" b="1" kern="1200" dirty="0"/>
        </a:p>
      </dsp:txBody>
      <dsp:txXfrm>
        <a:off x="2900547" y="0"/>
        <a:ext cx="2402017" cy="746768"/>
      </dsp:txXfrm>
    </dsp:sp>
    <dsp:sp modelId="{96244E59-6DD9-40C9-879E-A8265D77EB84}">
      <dsp:nvSpPr>
        <dsp:cNvPr id="0" name=""/>
        <dsp:cNvSpPr/>
      </dsp:nvSpPr>
      <dsp:spPr>
        <a:xfrm>
          <a:off x="3816706" y="1230923"/>
          <a:ext cx="114884" cy="114891"/>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EB1637D-CEAD-41E1-BB97-96AFCAF86983}">
      <dsp:nvSpPr>
        <dsp:cNvPr id="0" name=""/>
        <dsp:cNvSpPr/>
      </dsp:nvSpPr>
      <dsp:spPr>
        <a:xfrm>
          <a:off x="5584265" y="1559170"/>
          <a:ext cx="2580182" cy="12801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1776 – Declaration of Independence</a:t>
          </a:r>
        </a:p>
        <a:p>
          <a:pPr lvl="0" algn="l" defTabSz="711200">
            <a:lnSpc>
              <a:spcPct val="90000"/>
            </a:lnSpc>
            <a:spcBef>
              <a:spcPct val="0"/>
            </a:spcBef>
            <a:spcAft>
              <a:spcPct val="35000"/>
            </a:spcAft>
          </a:pPr>
          <a:r>
            <a:rPr lang="en-US" sz="1200" b="1" kern="1200" dirty="0" smtClean="0"/>
            <a:t>The Continental Congress adopts a resolution declaring the colonies to be “Free and Independent States.”</a:t>
          </a:r>
          <a:endParaRPr lang="en-US" sz="1200" b="1" kern="1200" dirty="0"/>
        </a:p>
      </dsp:txBody>
      <dsp:txXfrm>
        <a:off x="5584265" y="1559170"/>
        <a:ext cx="2580182" cy="1280160"/>
      </dsp:txXfrm>
    </dsp:sp>
    <dsp:sp modelId="{4F9610EA-6935-421E-9E0A-E7A08DB4915D}">
      <dsp:nvSpPr>
        <dsp:cNvPr id="0" name=""/>
        <dsp:cNvSpPr/>
      </dsp:nvSpPr>
      <dsp:spPr>
        <a:xfrm>
          <a:off x="6773506" y="1230923"/>
          <a:ext cx="114884" cy="114884"/>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B530B-63EC-4732-86B8-CE6390F7A30C}"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B530B-63EC-4732-86B8-CE6390F7A30C}"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B530B-63EC-4732-86B8-CE6390F7A30C}"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B530B-63EC-4732-86B8-CE6390F7A30C}"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B530B-63EC-4732-86B8-CE6390F7A30C}"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B530B-63EC-4732-86B8-CE6390F7A30C}"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B530B-63EC-4732-86B8-CE6390F7A30C}"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B530B-63EC-4732-86B8-CE6390F7A30C}"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B530B-63EC-4732-86B8-CE6390F7A30C}"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B530B-63EC-4732-86B8-CE6390F7A30C}"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B530B-63EC-4732-86B8-CE6390F7A30C}"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394F8-BC5D-4E89-9AD6-084DBFA9BB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B530B-63EC-4732-86B8-CE6390F7A30C}" type="datetimeFigureOut">
              <a:rPr lang="en-US" smtClean="0"/>
              <a:pPr/>
              <a:t>8/28/2013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394F8-BC5D-4E89-9AD6-084DBFA9BB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5/54/William_Paterson_copy.jpg"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upload.wikimedia.org/wikipedia/commons/1/1d/James_Madison.jpg"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4/43/Scene_at_the_Signing_of_the_Constitution_of_the_United_States.png"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Massachusetts" TargetMode="External"/><Relationship Id="rId13" Type="http://schemas.openxmlformats.org/officeDocument/2006/relationships/hyperlink" Target="http://en.wikipedia.org/wiki/New_York" TargetMode="External"/><Relationship Id="rId3" Type="http://schemas.openxmlformats.org/officeDocument/2006/relationships/hyperlink" Target="http://en.wikipedia.org/wiki/Delaware" TargetMode="External"/><Relationship Id="rId7" Type="http://schemas.openxmlformats.org/officeDocument/2006/relationships/hyperlink" Target="http://en.wikipedia.org/wiki/Connecticut" TargetMode="External"/><Relationship Id="rId12" Type="http://schemas.openxmlformats.org/officeDocument/2006/relationships/hyperlink" Target="http://en.wikipedia.org/wiki/Virginia"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en.wikipedia.org/wiki/Georgia_(U.S._state)" TargetMode="External"/><Relationship Id="rId11" Type="http://schemas.openxmlformats.org/officeDocument/2006/relationships/hyperlink" Target="http://en.wikipedia.org/wiki/New_Hampshire" TargetMode="External"/><Relationship Id="rId5" Type="http://schemas.openxmlformats.org/officeDocument/2006/relationships/hyperlink" Target="http://en.wikipedia.org/wiki/New_Jersey" TargetMode="External"/><Relationship Id="rId15" Type="http://schemas.openxmlformats.org/officeDocument/2006/relationships/hyperlink" Target="http://en.wikipedia.org/wiki/Rhode_Island" TargetMode="External"/><Relationship Id="rId10" Type="http://schemas.openxmlformats.org/officeDocument/2006/relationships/hyperlink" Target="http://en.wikipedia.org/wiki/South_Carolina" TargetMode="External"/><Relationship Id="rId4" Type="http://schemas.openxmlformats.org/officeDocument/2006/relationships/hyperlink" Target="http://en.wikipedia.org/wiki/Pennsylvania" TargetMode="External"/><Relationship Id="rId9" Type="http://schemas.openxmlformats.org/officeDocument/2006/relationships/hyperlink" Target="http://en.wikipedia.org/wiki/Maryland" TargetMode="External"/><Relationship Id="rId14" Type="http://schemas.openxmlformats.org/officeDocument/2006/relationships/hyperlink" Target="http://en.wikipedia.org/wiki/North_Caroli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US" b="1" dirty="0" smtClean="0">
                <a:effectLst>
                  <a:outerShdw blurRad="38100" dist="38100" dir="2700000" algn="tl">
                    <a:srgbClr val="000000">
                      <a:alpha val="43137"/>
                    </a:srgbClr>
                  </a:outerShdw>
                </a:effectLst>
              </a:rPr>
              <a:t>Section 3</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Origins of U.S. Government</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b="1" dirty="0" smtClean="0"/>
              <a:t>Articles of Confederation (1777)</a:t>
            </a:r>
            <a:br>
              <a:rPr lang="en-US" b="1" dirty="0" smtClean="0"/>
            </a:br>
            <a:r>
              <a:rPr lang="en-US" sz="2400" b="1" dirty="0" smtClean="0"/>
              <a:t>and the</a:t>
            </a:r>
            <a:r>
              <a:rPr lang="en-US" b="1" dirty="0" smtClean="0"/>
              <a:t/>
            </a:r>
            <a:br>
              <a:rPr lang="en-US" b="1" dirty="0" smtClean="0"/>
            </a:br>
            <a:r>
              <a:rPr lang="en-US" sz="2700" b="1" dirty="0" smtClean="0"/>
              <a:t>Second Continental Congress</a:t>
            </a:r>
            <a:endParaRPr lang="en-US" sz="2700" b="1" dirty="0"/>
          </a:p>
        </p:txBody>
      </p:sp>
      <p:sp>
        <p:nvSpPr>
          <p:cNvPr id="6" name="Text Placeholder 5"/>
          <p:cNvSpPr>
            <a:spLocks noGrp="1"/>
          </p:cNvSpPr>
          <p:nvPr>
            <p:ph type="body" idx="1"/>
          </p:nvPr>
        </p:nvSpPr>
        <p:spPr>
          <a:xfrm>
            <a:off x="457200" y="1905000"/>
            <a:ext cx="4040188" cy="639762"/>
          </a:xfrm>
        </p:spPr>
        <p:txBody>
          <a:bodyPr/>
          <a:lstStyle/>
          <a:p>
            <a:r>
              <a:rPr lang="en-US" u="sng" dirty="0" smtClean="0"/>
              <a:t>Reason for Creation</a:t>
            </a:r>
            <a:endParaRPr lang="en-US" u="sng" dirty="0"/>
          </a:p>
        </p:txBody>
      </p:sp>
      <p:sp>
        <p:nvSpPr>
          <p:cNvPr id="7" name="Content Placeholder 6"/>
          <p:cNvSpPr>
            <a:spLocks noGrp="1"/>
          </p:cNvSpPr>
          <p:nvPr>
            <p:ph sz="half" idx="2"/>
          </p:nvPr>
        </p:nvSpPr>
        <p:spPr>
          <a:xfrm>
            <a:off x="457200" y="2590800"/>
            <a:ext cx="4040188" cy="3951288"/>
          </a:xfrm>
        </p:spPr>
        <p:txBody>
          <a:bodyPr/>
          <a:lstStyle/>
          <a:p>
            <a:r>
              <a:rPr lang="en-US" dirty="0" smtClean="0"/>
              <a:t>No legal document that gave Congress the authority or power to borrow money, make treaties, create currency, etc.</a:t>
            </a:r>
          </a:p>
          <a:p>
            <a:r>
              <a:rPr lang="en-US" dirty="0" smtClean="0"/>
              <a:t>Nothing legally tied the colonies together into a unified country.</a:t>
            </a:r>
            <a:endParaRPr lang="en-US" dirty="0"/>
          </a:p>
        </p:txBody>
      </p:sp>
      <p:sp>
        <p:nvSpPr>
          <p:cNvPr id="8" name="Text Placeholder 7"/>
          <p:cNvSpPr>
            <a:spLocks noGrp="1"/>
          </p:cNvSpPr>
          <p:nvPr>
            <p:ph type="body" sz="quarter" idx="3"/>
          </p:nvPr>
        </p:nvSpPr>
        <p:spPr>
          <a:xfrm>
            <a:off x="4648200" y="1905000"/>
            <a:ext cx="4041775" cy="639762"/>
          </a:xfrm>
        </p:spPr>
        <p:txBody>
          <a:bodyPr/>
          <a:lstStyle/>
          <a:p>
            <a:r>
              <a:rPr lang="en-US" u="sng" dirty="0" smtClean="0"/>
              <a:t>What it Accomplished</a:t>
            </a:r>
            <a:endParaRPr lang="en-US" u="sng" dirty="0"/>
          </a:p>
        </p:txBody>
      </p:sp>
      <p:sp>
        <p:nvSpPr>
          <p:cNvPr id="9" name="Content Placeholder 8"/>
          <p:cNvSpPr>
            <a:spLocks noGrp="1"/>
          </p:cNvSpPr>
          <p:nvPr>
            <p:ph sz="quarter" idx="4"/>
          </p:nvPr>
        </p:nvSpPr>
        <p:spPr>
          <a:xfrm>
            <a:off x="4648200" y="2590800"/>
            <a:ext cx="4041775" cy="3951288"/>
          </a:xfrm>
        </p:spPr>
        <p:txBody>
          <a:bodyPr/>
          <a:lstStyle/>
          <a:p>
            <a:r>
              <a:rPr lang="en-US" dirty="0" smtClean="0"/>
              <a:t>Formed a single national government by loosely tying the colonies together</a:t>
            </a:r>
          </a:p>
          <a:p>
            <a:r>
              <a:rPr lang="en-US" dirty="0" smtClean="0"/>
              <a:t>Unicameral legislature only</a:t>
            </a:r>
          </a:p>
          <a:p>
            <a:r>
              <a:rPr lang="en-US" dirty="0" smtClean="0"/>
              <a:t>Limited </a:t>
            </a:r>
            <a:r>
              <a:rPr lang="en-US" dirty="0" err="1" smtClean="0"/>
              <a:t>gov’t</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74638"/>
            <a:ext cx="8686800" cy="1143000"/>
          </a:xfrm>
        </p:spPr>
        <p:txBody>
          <a:bodyPr>
            <a:noAutofit/>
          </a:bodyPr>
          <a:lstStyle/>
          <a:p>
            <a:r>
              <a:rPr lang="en-US" sz="4000" b="1" dirty="0" smtClean="0"/>
              <a:t>Did the Articles of Confederation work?</a:t>
            </a:r>
            <a:endParaRPr lang="en-US" sz="4000" b="1" dirty="0"/>
          </a:p>
        </p:txBody>
      </p:sp>
      <p:sp>
        <p:nvSpPr>
          <p:cNvPr id="8" name="Content Placeholder 7"/>
          <p:cNvSpPr>
            <a:spLocks noGrp="1"/>
          </p:cNvSpPr>
          <p:nvPr>
            <p:ph idx="1"/>
          </p:nvPr>
        </p:nvSpPr>
        <p:spPr/>
        <p:txBody>
          <a:bodyPr/>
          <a:lstStyle/>
          <a:p>
            <a:pPr>
              <a:buNone/>
            </a:pPr>
            <a:r>
              <a:rPr lang="en-US" sz="3600" dirty="0" smtClean="0"/>
              <a:t>Not Really</a:t>
            </a:r>
          </a:p>
          <a:p>
            <a:r>
              <a:rPr lang="en-US" dirty="0" smtClean="0"/>
              <a:t>Cultural &amp; economic diff.</a:t>
            </a:r>
          </a:p>
          <a:p>
            <a:r>
              <a:rPr lang="en-US" dirty="0" smtClean="0"/>
              <a:t>Geographic isolation</a:t>
            </a:r>
          </a:p>
          <a:p>
            <a:r>
              <a:rPr lang="en-US" dirty="0" smtClean="0"/>
              <a:t>State’s had too much power</a:t>
            </a:r>
          </a:p>
          <a:p>
            <a:pPr lvl="1"/>
            <a:r>
              <a:rPr lang="en-US" dirty="0" smtClean="0"/>
              <a:t>Negotiating with foreign countries</a:t>
            </a:r>
          </a:p>
          <a:p>
            <a:pPr lvl="1"/>
            <a:r>
              <a:rPr lang="en-US" dirty="0" smtClean="0"/>
              <a:t>Creating their own militaries</a:t>
            </a:r>
          </a:p>
          <a:p>
            <a:pPr lvl="1"/>
            <a:r>
              <a:rPr lang="en-US" dirty="0" smtClean="0"/>
              <a:t>Rebellions</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sp>
        <p:nvSpPr>
          <p:cNvPr id="2" name="Title 1"/>
          <p:cNvSpPr>
            <a:spLocks noGrp="1"/>
          </p:cNvSpPr>
          <p:nvPr>
            <p:ph type="title"/>
          </p:nvPr>
        </p:nvSpPr>
        <p:spPr/>
        <p:txBody>
          <a:bodyPr/>
          <a:lstStyle/>
          <a:p>
            <a:r>
              <a:rPr lang="en-US" b="1" dirty="0" smtClean="0"/>
              <a:t>The Constitutional Convention</a:t>
            </a:r>
            <a:endParaRPr lang="en-US" b="1" dirty="0"/>
          </a:p>
        </p:txBody>
      </p:sp>
      <p:sp>
        <p:nvSpPr>
          <p:cNvPr id="3" name="Content Placeholder 2"/>
          <p:cNvSpPr>
            <a:spLocks noGrp="1"/>
          </p:cNvSpPr>
          <p:nvPr>
            <p:ph idx="1"/>
          </p:nvPr>
        </p:nvSpPr>
        <p:spPr/>
        <p:txBody>
          <a:bodyPr/>
          <a:lstStyle/>
          <a:p>
            <a:r>
              <a:rPr lang="en-US" dirty="0" smtClean="0"/>
              <a:t>The Articles of Confederation</a:t>
            </a:r>
          </a:p>
          <a:p>
            <a:pPr lvl="1"/>
            <a:r>
              <a:rPr lang="en-US" dirty="0" smtClean="0"/>
              <a:t>Gave too much power to the individual states</a:t>
            </a:r>
          </a:p>
          <a:p>
            <a:r>
              <a:rPr lang="en-US" dirty="0" smtClean="0"/>
              <a:t>The Constitutional Convention (1787)</a:t>
            </a:r>
          </a:p>
          <a:p>
            <a:pPr lvl="1"/>
            <a:r>
              <a:rPr lang="en-US" dirty="0" smtClean="0"/>
              <a:t>Adopted America’s current Constitution</a:t>
            </a:r>
          </a:p>
          <a:p>
            <a:pPr lvl="1"/>
            <a:r>
              <a:rPr lang="en-US" dirty="0" smtClean="0"/>
              <a:t>The nations most important governing document</a:t>
            </a:r>
          </a:p>
          <a:p>
            <a:pPr lvl="2"/>
            <a:r>
              <a:rPr lang="en-US" dirty="0" smtClean="0"/>
              <a:t>“supreme law of the land”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sp>
        <p:nvSpPr>
          <p:cNvPr id="2" name="Title 1"/>
          <p:cNvSpPr>
            <a:spLocks noGrp="1"/>
          </p:cNvSpPr>
          <p:nvPr>
            <p:ph type="title"/>
          </p:nvPr>
        </p:nvSpPr>
        <p:spPr/>
        <p:txBody>
          <a:bodyPr/>
          <a:lstStyle/>
          <a:p>
            <a:r>
              <a:rPr lang="en-US" b="1" dirty="0" smtClean="0"/>
              <a:t>Convention Background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James Madison – Father of the Constitution</a:t>
            </a:r>
          </a:p>
          <a:p>
            <a:pPr lvl="1"/>
            <a:r>
              <a:rPr lang="en-US" dirty="0" smtClean="0"/>
              <a:t>“The Virginia Plan” </a:t>
            </a:r>
          </a:p>
          <a:p>
            <a:pPr lvl="2"/>
            <a:r>
              <a:rPr lang="en-US" dirty="0" smtClean="0"/>
              <a:t>A 3-branch federal system</a:t>
            </a:r>
          </a:p>
          <a:p>
            <a:r>
              <a:rPr lang="en-US" dirty="0" smtClean="0"/>
              <a:t>William Patterson </a:t>
            </a:r>
          </a:p>
          <a:p>
            <a:pPr lvl="1"/>
            <a:r>
              <a:rPr lang="en-US" dirty="0" smtClean="0"/>
              <a:t>“The New Jersey Plan” </a:t>
            </a:r>
          </a:p>
          <a:p>
            <a:pPr lvl="2"/>
            <a:r>
              <a:rPr lang="en-US" dirty="0" smtClean="0"/>
              <a:t>A 1 house legislature with equal representation</a:t>
            </a:r>
          </a:p>
          <a:p>
            <a:r>
              <a:rPr lang="en-US" dirty="0" smtClean="0"/>
              <a:t>3/5 Compromise</a:t>
            </a:r>
          </a:p>
          <a:p>
            <a:pPr lvl="1"/>
            <a:r>
              <a:rPr lang="en-US" dirty="0" smtClean="0"/>
              <a:t>Slaves equal 3/5 of a person</a:t>
            </a:r>
          </a:p>
          <a:p>
            <a:pPr lvl="1"/>
            <a:r>
              <a:rPr lang="en-US" dirty="0" smtClean="0"/>
              <a:t>State population = how many representatives the state has in the legislature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morningconstitution.net/wp-content/uploads/2010/02/American-Constitution.jpg"/>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p:spPr>
      </p:pic>
      <p:pic>
        <p:nvPicPr>
          <p:cNvPr id="1028" name="Picture 4" descr="File:William Paterson copy.jpg">
            <a:hlinkClick r:id="rId3"/>
          </p:cNvPr>
          <p:cNvPicPr>
            <a:picLocks noChangeAspect="1" noChangeArrowheads="1"/>
          </p:cNvPicPr>
          <p:nvPr/>
        </p:nvPicPr>
        <p:blipFill>
          <a:blip r:embed="rId4" cstate="print"/>
          <a:srcRect/>
          <a:stretch>
            <a:fillRect/>
          </a:stretch>
        </p:blipFill>
        <p:spPr bwMode="auto">
          <a:xfrm>
            <a:off x="5181600" y="304800"/>
            <a:ext cx="3596335" cy="4343400"/>
          </a:xfrm>
          <a:prstGeom prst="rect">
            <a:avLst/>
          </a:prstGeom>
          <a:noFill/>
        </p:spPr>
      </p:pic>
      <p:pic>
        <p:nvPicPr>
          <p:cNvPr id="1030" name="Picture 6" descr="File:James Madison.jpg">
            <a:hlinkClick r:id="rId5"/>
          </p:cNvPr>
          <p:cNvPicPr>
            <a:picLocks noChangeAspect="1" noChangeArrowheads="1"/>
          </p:cNvPicPr>
          <p:nvPr/>
        </p:nvPicPr>
        <p:blipFill>
          <a:blip r:embed="rId6" cstate="print"/>
          <a:srcRect/>
          <a:stretch>
            <a:fillRect/>
          </a:stretch>
        </p:blipFill>
        <p:spPr bwMode="auto">
          <a:xfrm>
            <a:off x="304800" y="2362200"/>
            <a:ext cx="3429000" cy="4173225"/>
          </a:xfrm>
          <a:prstGeom prst="rect">
            <a:avLst/>
          </a:prstGeom>
          <a:noFill/>
        </p:spPr>
      </p:pic>
      <p:sp>
        <p:nvSpPr>
          <p:cNvPr id="11" name="TextBox 10"/>
          <p:cNvSpPr txBox="1"/>
          <p:nvPr/>
        </p:nvSpPr>
        <p:spPr>
          <a:xfrm>
            <a:off x="457200" y="1447800"/>
            <a:ext cx="3200400" cy="923330"/>
          </a:xfrm>
          <a:prstGeom prst="rect">
            <a:avLst/>
          </a:prstGeom>
          <a:noFill/>
        </p:spPr>
        <p:txBody>
          <a:bodyPr wrap="square" rtlCol="0">
            <a:spAutoFit/>
          </a:bodyPr>
          <a:lstStyle/>
          <a:p>
            <a:r>
              <a:rPr lang="en-US" sz="5400" b="1" dirty="0" smtClean="0">
                <a:latin typeface="Kunstler Script" pitchFamily="66" charset="0"/>
              </a:rPr>
              <a:t>James Madison</a:t>
            </a:r>
            <a:endParaRPr lang="en-US" sz="5400" b="1" dirty="0">
              <a:latin typeface="Kunstler Script" pitchFamily="66" charset="0"/>
            </a:endParaRPr>
          </a:p>
        </p:txBody>
      </p:sp>
      <p:sp>
        <p:nvSpPr>
          <p:cNvPr id="12" name="TextBox 11"/>
          <p:cNvSpPr txBox="1"/>
          <p:nvPr/>
        </p:nvSpPr>
        <p:spPr>
          <a:xfrm>
            <a:off x="5105400" y="4876800"/>
            <a:ext cx="3733800" cy="923330"/>
          </a:xfrm>
          <a:prstGeom prst="rect">
            <a:avLst/>
          </a:prstGeom>
          <a:noFill/>
        </p:spPr>
        <p:txBody>
          <a:bodyPr wrap="square" rtlCol="0">
            <a:spAutoFit/>
          </a:bodyPr>
          <a:lstStyle/>
          <a:p>
            <a:r>
              <a:rPr lang="en-US" sz="5400" b="1" dirty="0" smtClean="0">
                <a:latin typeface="Kunstler Script" pitchFamily="66" charset="0"/>
              </a:rPr>
              <a:t>William Paterson</a:t>
            </a:r>
            <a:endParaRPr lang="en-US" sz="5400" b="1" dirty="0">
              <a:latin typeface="Kunstler Script"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sp>
        <p:nvSpPr>
          <p:cNvPr id="7" name="Title 6"/>
          <p:cNvSpPr>
            <a:spLocks noGrp="1"/>
          </p:cNvSpPr>
          <p:nvPr>
            <p:ph type="title"/>
          </p:nvPr>
        </p:nvSpPr>
        <p:spPr/>
        <p:txBody>
          <a:bodyPr>
            <a:noAutofit/>
          </a:bodyPr>
          <a:lstStyle/>
          <a:p>
            <a:r>
              <a:rPr lang="en-US" sz="4000" b="1" dirty="0" smtClean="0">
                <a:latin typeface="+mn-lt"/>
              </a:rPr>
              <a:t>A Closer Look at the Purposed “Plans”</a:t>
            </a:r>
            <a:endParaRPr lang="en-US" sz="4000" b="1" dirty="0">
              <a:latin typeface="+mn-lt"/>
            </a:endParaRPr>
          </a:p>
        </p:txBody>
      </p:sp>
      <p:graphicFrame>
        <p:nvGraphicFramePr>
          <p:cNvPr id="16" name="Content Placeholder 15"/>
          <p:cNvGraphicFramePr>
            <a:graphicFrameLocks noGrp="1"/>
          </p:cNvGraphicFramePr>
          <p:nvPr>
            <p:ph idx="1"/>
          </p:nvPr>
        </p:nvGraphicFramePr>
        <p:xfrm>
          <a:off x="3886200" y="1371600"/>
          <a:ext cx="4876800" cy="5253377"/>
        </p:xfrm>
        <a:graphic>
          <a:graphicData uri="http://schemas.openxmlformats.org/drawingml/2006/table">
            <a:tbl>
              <a:tblPr/>
              <a:tblGrid>
                <a:gridCol w="2438400"/>
                <a:gridCol w="2438400"/>
              </a:tblGrid>
              <a:tr h="453045">
                <a:tc gridSpan="2">
                  <a:txBody>
                    <a:bodyPr/>
                    <a:lstStyle/>
                    <a:p>
                      <a:pPr algn="ctr"/>
                      <a:r>
                        <a:rPr lang="en-US" sz="2400" b="1" dirty="0" smtClean="0"/>
                        <a:t>The New</a:t>
                      </a:r>
                      <a:r>
                        <a:rPr lang="en-US" sz="2400" b="1" baseline="0" dirty="0" smtClean="0"/>
                        <a:t> Jersey Plan </a:t>
                      </a:r>
                    </a:p>
                    <a:p>
                      <a:pPr algn="ctr"/>
                      <a:r>
                        <a:rPr lang="en-US" sz="2400" b="1" baseline="0" dirty="0" smtClean="0"/>
                        <a:t>(Small States)</a:t>
                      </a:r>
                      <a:endParaRPr lang="en-US" sz="2400" b="1" dirty="0"/>
                    </a:p>
                  </a:txBody>
                  <a:tcPr marL="21504" marR="21504" marT="10951" marB="10951" anchor="ctr">
                    <a:lnL>
                      <a:noFill/>
                    </a:lnL>
                    <a:lnR>
                      <a:noFill/>
                    </a:lnR>
                    <a:lnT>
                      <a:noFill/>
                    </a:lnT>
                    <a:lnB>
                      <a:noFill/>
                    </a:lnB>
                    <a:noFill/>
                  </a:tcPr>
                </a:tc>
                <a:tc hMerge="1">
                  <a:txBody>
                    <a:bodyPr/>
                    <a:lstStyle/>
                    <a:p>
                      <a:endParaRPr lang="en-US"/>
                    </a:p>
                  </a:txBody>
                  <a:tcPr/>
                </a:tc>
              </a:tr>
              <a:tr h="1960731">
                <a:tc>
                  <a:txBody>
                    <a:bodyPr/>
                    <a:lstStyle/>
                    <a:p>
                      <a:pPr algn="ctr"/>
                      <a:r>
                        <a:rPr lang="en-US" sz="1400" b="1" dirty="0"/>
                        <a:t>Branches</a:t>
                      </a:r>
                      <a:endParaRPr lang="en-US" sz="1400" dirty="0"/>
                    </a:p>
                  </a:txBody>
                  <a:tcPr marL="21504" marR="21504" marT="10951" marB="10951" anchor="ctr">
                    <a:lnL>
                      <a:noFill/>
                    </a:lnL>
                    <a:lnR>
                      <a:noFill/>
                    </a:lnR>
                    <a:lnT>
                      <a:noFill/>
                    </a:lnT>
                    <a:lnB>
                      <a:noFill/>
                    </a:lnB>
                    <a:noFill/>
                  </a:tcPr>
                </a:tc>
                <a:tc>
                  <a:txBody>
                    <a:bodyPr/>
                    <a:lstStyle/>
                    <a:p>
                      <a:pPr algn="l"/>
                      <a:r>
                        <a:rPr lang="en-US" sz="1400" dirty="0"/>
                        <a:t>Three - legislative, executive, and judicial. The legislature appoints people to serve in the executive branch, and the executive branch selects the justices of the Supreme Court.</a:t>
                      </a:r>
                    </a:p>
                  </a:txBody>
                  <a:tcPr marL="21504" marR="21504" marT="10951" marB="10951" anchor="ctr">
                    <a:lnL>
                      <a:noFill/>
                    </a:lnL>
                    <a:lnR>
                      <a:noFill/>
                    </a:lnR>
                    <a:lnT>
                      <a:noFill/>
                    </a:lnT>
                    <a:lnB>
                      <a:noFill/>
                    </a:lnB>
                    <a:noFill/>
                  </a:tcPr>
                </a:tc>
              </a:tr>
              <a:tr h="947089">
                <a:tc>
                  <a:txBody>
                    <a:bodyPr/>
                    <a:lstStyle/>
                    <a:p>
                      <a:pPr algn="ctr"/>
                      <a:r>
                        <a:rPr lang="en-US" sz="1400" b="1" dirty="0"/>
                        <a:t>Legislature</a:t>
                      </a:r>
                      <a:endParaRPr lang="en-US" sz="1400" dirty="0"/>
                    </a:p>
                  </a:txBody>
                  <a:tcPr marL="21504" marR="21504" marT="10951" marB="10951" anchor="ctr">
                    <a:lnL>
                      <a:noFill/>
                    </a:lnL>
                    <a:lnR>
                      <a:noFill/>
                    </a:lnR>
                    <a:lnT>
                      <a:noFill/>
                    </a:lnT>
                    <a:lnB>
                      <a:noFill/>
                    </a:lnB>
                    <a:noFill/>
                  </a:tcPr>
                </a:tc>
                <a:tc>
                  <a:txBody>
                    <a:bodyPr/>
                    <a:lstStyle/>
                    <a:p>
                      <a:pPr algn="l"/>
                      <a:r>
                        <a:rPr lang="en-US" sz="1400" dirty="0"/>
                        <a:t>One house (unicameral). States would be represented equally, so all states had the same power.</a:t>
                      </a:r>
                    </a:p>
                  </a:txBody>
                  <a:tcPr marL="21504" marR="21504" marT="10951" marB="10951" anchor="ctr">
                    <a:lnL>
                      <a:noFill/>
                    </a:lnL>
                    <a:lnR>
                      <a:noFill/>
                    </a:lnR>
                    <a:lnT>
                      <a:noFill/>
                    </a:lnT>
                    <a:lnB>
                      <a:noFill/>
                    </a:lnB>
                    <a:noFill/>
                  </a:tcPr>
                </a:tc>
              </a:tr>
              <a:tr h="1592135">
                <a:tc>
                  <a:txBody>
                    <a:bodyPr/>
                    <a:lstStyle/>
                    <a:p>
                      <a:pPr algn="ctr"/>
                      <a:r>
                        <a:rPr lang="en-US" sz="1400" b="1" dirty="0"/>
                        <a:t>Other</a:t>
                      </a:r>
                      <a:br>
                        <a:rPr lang="en-US" sz="1400" b="1" dirty="0"/>
                      </a:br>
                      <a:r>
                        <a:rPr lang="en-US" sz="1400" b="1" dirty="0"/>
                        <a:t>Powers</a:t>
                      </a:r>
                      <a:endParaRPr lang="en-US" sz="1400" dirty="0"/>
                    </a:p>
                  </a:txBody>
                  <a:tcPr marL="21504" marR="21504" marT="10951" marB="10951" anchor="ctr">
                    <a:lnL>
                      <a:noFill/>
                    </a:lnL>
                    <a:lnR>
                      <a:noFill/>
                    </a:lnR>
                    <a:lnT>
                      <a:noFill/>
                    </a:lnT>
                    <a:lnB>
                      <a:noFill/>
                    </a:lnB>
                    <a:noFill/>
                  </a:tcPr>
                </a:tc>
                <a:tc>
                  <a:txBody>
                    <a:bodyPr/>
                    <a:lstStyle/>
                    <a:p>
                      <a:pPr algn="l"/>
                      <a:r>
                        <a:rPr lang="en-US" sz="1400" dirty="0"/>
                        <a:t>The national government could levy taxes and import duties, regulate trade, and state laws would be subordinate to laws passed by the national legislature.</a:t>
                      </a:r>
                    </a:p>
                  </a:txBody>
                  <a:tcPr marL="21504" marR="21504" marT="10951" marB="10951" anchor="ctr">
                    <a:lnL>
                      <a:noFill/>
                    </a:lnL>
                    <a:lnR>
                      <a:noFill/>
                    </a:lnR>
                    <a:lnT>
                      <a:noFill/>
                    </a:lnT>
                    <a:lnB>
                      <a:noFill/>
                    </a:lnB>
                    <a:noFill/>
                  </a:tcPr>
                </a:tc>
              </a:tr>
            </a:tbl>
          </a:graphicData>
        </a:graphic>
      </p:graphicFrame>
      <p:graphicFrame>
        <p:nvGraphicFramePr>
          <p:cNvPr id="17" name="Table 16"/>
          <p:cNvGraphicFramePr>
            <a:graphicFrameLocks noGrp="1"/>
          </p:cNvGraphicFramePr>
          <p:nvPr/>
        </p:nvGraphicFramePr>
        <p:xfrm>
          <a:off x="0" y="1371599"/>
          <a:ext cx="4343400" cy="5486401"/>
        </p:xfrm>
        <a:graphic>
          <a:graphicData uri="http://schemas.openxmlformats.org/drawingml/2006/table">
            <a:tbl>
              <a:tblPr/>
              <a:tblGrid>
                <a:gridCol w="2171700"/>
                <a:gridCol w="2171700"/>
              </a:tblGrid>
              <a:tr h="766906">
                <a:tc gridSpan="2">
                  <a:txBody>
                    <a:bodyPr/>
                    <a:lstStyle/>
                    <a:p>
                      <a:pPr algn="ctr"/>
                      <a:r>
                        <a:rPr lang="en-US" sz="2400" b="1" dirty="0"/>
                        <a:t>The Virginia </a:t>
                      </a:r>
                      <a:r>
                        <a:rPr lang="en-US" sz="2400" b="1" dirty="0" smtClean="0"/>
                        <a:t>Plan</a:t>
                      </a:r>
                    </a:p>
                    <a:p>
                      <a:pPr algn="ctr"/>
                      <a:r>
                        <a:rPr lang="en-US" sz="2400" b="1" dirty="0" smtClean="0"/>
                        <a:t> (Large States)</a:t>
                      </a:r>
                      <a:endParaRPr lang="en-US" sz="2400" b="1" dirty="0"/>
                    </a:p>
                  </a:txBody>
                  <a:tcPr marL="10832" marR="10832" marT="10832" marB="10832" anchor="ctr">
                    <a:lnL>
                      <a:noFill/>
                    </a:lnL>
                    <a:lnR>
                      <a:noFill/>
                    </a:lnR>
                    <a:lnT>
                      <a:noFill/>
                    </a:lnT>
                    <a:lnB>
                      <a:noFill/>
                    </a:lnB>
                    <a:noFill/>
                  </a:tcPr>
                </a:tc>
                <a:tc hMerge="1">
                  <a:txBody>
                    <a:bodyPr/>
                    <a:lstStyle/>
                    <a:p>
                      <a:endParaRPr lang="en-US"/>
                    </a:p>
                  </a:txBody>
                  <a:tcPr/>
                </a:tc>
              </a:tr>
              <a:tr h="1511269">
                <a:tc>
                  <a:txBody>
                    <a:bodyPr/>
                    <a:lstStyle/>
                    <a:p>
                      <a:pPr algn="ctr"/>
                      <a:r>
                        <a:rPr lang="en-US" sz="1400" b="1" dirty="0"/>
                        <a:t>Branches</a:t>
                      </a:r>
                      <a:endParaRPr lang="en-US" sz="1400" dirty="0"/>
                    </a:p>
                  </a:txBody>
                  <a:tcPr marL="10832" marR="10832" marT="10832" marB="10832" anchor="ctr">
                    <a:lnL>
                      <a:noFill/>
                    </a:lnL>
                    <a:lnR>
                      <a:noFill/>
                    </a:lnR>
                    <a:lnT>
                      <a:noFill/>
                    </a:lnT>
                    <a:lnB>
                      <a:noFill/>
                    </a:lnB>
                    <a:noFill/>
                  </a:tcPr>
                </a:tc>
                <a:tc>
                  <a:txBody>
                    <a:bodyPr/>
                    <a:lstStyle/>
                    <a:p>
                      <a:pPr algn="l"/>
                      <a:r>
                        <a:rPr lang="en-US" sz="1400" dirty="0"/>
                        <a:t>Three - legislative, executive, and judicial. The legislature was more powerful, as it chose people to serve in the executive and judicial branches.</a:t>
                      </a:r>
                    </a:p>
                  </a:txBody>
                  <a:tcPr marL="10832" marR="10832" marT="10832" marB="10832" anchor="ctr">
                    <a:lnL>
                      <a:noFill/>
                    </a:lnL>
                    <a:lnR>
                      <a:noFill/>
                    </a:lnR>
                    <a:lnT>
                      <a:noFill/>
                    </a:lnT>
                    <a:lnB>
                      <a:noFill/>
                    </a:lnB>
                    <a:noFill/>
                  </a:tcPr>
                </a:tc>
              </a:tr>
              <a:tr h="1789798">
                <a:tc>
                  <a:txBody>
                    <a:bodyPr/>
                    <a:lstStyle/>
                    <a:p>
                      <a:pPr algn="ctr"/>
                      <a:r>
                        <a:rPr lang="en-US" sz="1400" b="1" dirty="0"/>
                        <a:t>Legislature</a:t>
                      </a:r>
                      <a:endParaRPr lang="en-US" sz="1400" dirty="0"/>
                    </a:p>
                  </a:txBody>
                  <a:tcPr marL="10832" marR="10832" marT="10832" marB="10832" anchor="ctr">
                    <a:lnL>
                      <a:noFill/>
                    </a:lnL>
                    <a:lnR>
                      <a:noFill/>
                    </a:lnR>
                    <a:lnT>
                      <a:noFill/>
                    </a:lnT>
                    <a:lnB>
                      <a:noFill/>
                    </a:lnB>
                    <a:noFill/>
                  </a:tcPr>
                </a:tc>
                <a:tc>
                  <a:txBody>
                    <a:bodyPr/>
                    <a:lstStyle/>
                    <a:p>
                      <a:pPr algn="l"/>
                      <a:r>
                        <a:rPr lang="en-US" sz="1400" dirty="0"/>
                        <a:t>Two houses (bicameral). The House of Representatives was elected by the people and the Senate was elected by the state legislatures. Both were represented proportionally.</a:t>
                      </a:r>
                    </a:p>
                  </a:txBody>
                  <a:tcPr marL="10832" marR="10832" marT="10832" marB="10832" anchor="ctr">
                    <a:lnL>
                      <a:noFill/>
                    </a:lnL>
                    <a:lnR>
                      <a:noFill/>
                    </a:lnR>
                    <a:lnT>
                      <a:noFill/>
                    </a:lnT>
                    <a:lnB>
                      <a:noFill/>
                    </a:lnB>
                    <a:noFill/>
                  </a:tcPr>
                </a:tc>
              </a:tr>
              <a:tr h="1418428">
                <a:tc>
                  <a:txBody>
                    <a:bodyPr/>
                    <a:lstStyle/>
                    <a:p>
                      <a:pPr algn="ctr"/>
                      <a:r>
                        <a:rPr lang="en-US" sz="1400" b="1" dirty="0"/>
                        <a:t>Other</a:t>
                      </a:r>
                      <a:br>
                        <a:rPr lang="en-US" sz="1400" b="1" dirty="0"/>
                      </a:br>
                      <a:r>
                        <a:rPr lang="en-US" sz="1400" b="1" dirty="0"/>
                        <a:t>Powers</a:t>
                      </a:r>
                      <a:endParaRPr lang="en-US" sz="1400" dirty="0"/>
                    </a:p>
                  </a:txBody>
                  <a:tcPr marL="10832" marR="10832" marT="10832" marB="10832" anchor="ctr">
                    <a:lnL>
                      <a:noFill/>
                    </a:lnL>
                    <a:lnR>
                      <a:noFill/>
                    </a:lnR>
                    <a:lnT>
                      <a:noFill/>
                    </a:lnT>
                    <a:lnB>
                      <a:noFill/>
                    </a:lnB>
                    <a:noFill/>
                  </a:tcPr>
                </a:tc>
                <a:tc>
                  <a:txBody>
                    <a:bodyPr/>
                    <a:lstStyle/>
                    <a:p>
                      <a:pPr algn="l"/>
                      <a:r>
                        <a:rPr lang="en-US" sz="1400" dirty="0"/>
                        <a:t>The legislature could regulate interstate trade, strike down laws deemed unconstitutional and use armed forces to enforce laws.</a:t>
                      </a:r>
                    </a:p>
                  </a:txBody>
                  <a:tcPr marL="10832" marR="10832" marT="10832" marB="10832" anchor="ctr">
                    <a:lnL>
                      <a:noFill/>
                    </a:lnL>
                    <a:lnR>
                      <a:noFill/>
                    </a:lnR>
                    <a:lnT>
                      <a:noFill/>
                    </a:lnT>
                    <a:lnB>
                      <a:noFill/>
                    </a:lnB>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morningconstitution.net/wp-content/uploads/2010/02/American-Constitution.jpg"/>
          <p:cNvPicPr>
            <a:picLocks noChangeAspect="1" noChangeArrowheads="1"/>
          </p:cNvPicPr>
          <p:nvPr/>
        </p:nvPicPr>
        <p:blipFill>
          <a:blip r:embed="rId2" cstate="print">
            <a:lum bright="40000" contrast="-40000"/>
          </a:blip>
          <a:srcRect/>
          <a:stretch>
            <a:fillRect/>
          </a:stretch>
        </p:blipFill>
        <p:spPr bwMode="auto">
          <a:xfrm>
            <a:off x="1" y="0"/>
            <a:ext cx="9144000" cy="6858000"/>
          </a:xfrm>
          <a:prstGeom prst="rect">
            <a:avLst/>
          </a:prstGeom>
          <a:noFill/>
        </p:spPr>
      </p:pic>
      <p:pic>
        <p:nvPicPr>
          <p:cNvPr id="1026" name="Picture 2" descr="File:Scene at the Signing of the Constitution of the United States.png">
            <a:hlinkClick r:id="rId3"/>
          </p:cNvPr>
          <p:cNvPicPr>
            <a:picLocks noChangeAspect="1" noChangeArrowheads="1"/>
          </p:cNvPicPr>
          <p:nvPr/>
        </p:nvPicPr>
        <p:blipFill>
          <a:blip r:embed="rId4" cstate="print"/>
          <a:srcRect/>
          <a:stretch>
            <a:fillRect/>
          </a:stretch>
        </p:blipFill>
        <p:spPr bwMode="auto">
          <a:xfrm>
            <a:off x="-1" y="457200"/>
            <a:ext cx="9144001" cy="586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sp>
        <p:nvSpPr>
          <p:cNvPr id="2" name="Title 1"/>
          <p:cNvSpPr>
            <a:spLocks noGrp="1"/>
          </p:cNvSpPr>
          <p:nvPr>
            <p:ph type="title"/>
          </p:nvPr>
        </p:nvSpPr>
        <p:spPr/>
        <p:txBody>
          <a:bodyPr>
            <a:noAutofit/>
          </a:bodyPr>
          <a:lstStyle/>
          <a:p>
            <a:r>
              <a:rPr lang="en-US" sz="4800" b="1" dirty="0" smtClean="0">
                <a:latin typeface="+mn-lt"/>
              </a:rPr>
              <a:t>The Great Compromise</a:t>
            </a:r>
            <a:endParaRPr lang="en-US" sz="4800" b="1" dirty="0">
              <a:latin typeface="+mn-lt"/>
            </a:endParaRPr>
          </a:p>
        </p:txBody>
      </p:sp>
      <p:sp>
        <p:nvSpPr>
          <p:cNvPr id="3" name="Content Placeholder 2"/>
          <p:cNvSpPr>
            <a:spLocks noGrp="1"/>
          </p:cNvSpPr>
          <p:nvPr>
            <p:ph idx="1"/>
          </p:nvPr>
        </p:nvSpPr>
        <p:spPr/>
        <p:txBody>
          <a:bodyPr>
            <a:normAutofit fontScale="85000" lnSpcReduction="20000"/>
          </a:bodyPr>
          <a:lstStyle/>
          <a:p>
            <a:r>
              <a:rPr lang="en-US" sz="2800" b="1" dirty="0" smtClean="0"/>
              <a:t>The Problem</a:t>
            </a:r>
          </a:p>
          <a:p>
            <a:pPr lvl="1"/>
            <a:r>
              <a:rPr lang="en-US" dirty="0" smtClean="0"/>
              <a:t>Small states felt that all states were equal in stature and that if Congressional representation were based upon population, they would be outvoted on everything. Large states felt that populations should determine how many representatives a state should have, because they were afraid that they would be outvoted by the small states.</a:t>
            </a:r>
          </a:p>
          <a:p>
            <a:endParaRPr lang="en-US" sz="2800" b="1" dirty="0" smtClean="0"/>
          </a:p>
          <a:p>
            <a:r>
              <a:rPr lang="en-US" sz="2800" b="1" dirty="0" smtClean="0"/>
              <a:t>The Compromise (Connecticut Plan)</a:t>
            </a:r>
          </a:p>
          <a:p>
            <a:pPr lvl="1"/>
            <a:r>
              <a:rPr lang="en-US" dirty="0" smtClean="0"/>
              <a:t>Combined the Virginia Plan and New Jersey Plan to create our current legislature with two houses, one based on population and elected by the people and the other house allowing two senators per state being appointed by state legislatures.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morningconstitution.net/wp-content/uploads/2010/02/American-Constitution.jpg"/>
          <p:cNvPicPr>
            <a:picLocks noChangeAspect="1" noChangeArrowheads="1"/>
          </p:cNvPicPr>
          <p:nvPr/>
        </p:nvPicPr>
        <p:blipFill>
          <a:blip r:embed="rId2" cstate="print">
            <a:lum bright="40000" contrast="-40000"/>
          </a:blip>
          <a:srcRect/>
          <a:stretch>
            <a:fillRect/>
          </a:stretch>
        </p:blipFill>
        <p:spPr bwMode="auto">
          <a:xfrm>
            <a:off x="1" y="0"/>
            <a:ext cx="9144000" cy="6858000"/>
          </a:xfrm>
          <a:prstGeom prst="rect">
            <a:avLst/>
          </a:prstGeom>
          <a:noFill/>
        </p:spPr>
      </p:pic>
      <p:pic>
        <p:nvPicPr>
          <p:cNvPr id="26632" name="Picture 8" descr="http://www.lib.umd.edu/GOV/supreme%20court.jpg"/>
          <p:cNvPicPr>
            <a:picLocks noChangeAspect="1" noChangeArrowheads="1"/>
          </p:cNvPicPr>
          <p:nvPr/>
        </p:nvPicPr>
        <p:blipFill>
          <a:blip r:embed="rId3" cstate="print"/>
          <a:srcRect/>
          <a:stretch>
            <a:fillRect/>
          </a:stretch>
        </p:blipFill>
        <p:spPr bwMode="auto">
          <a:xfrm>
            <a:off x="0" y="3733800"/>
            <a:ext cx="4721013" cy="3124200"/>
          </a:xfrm>
          <a:prstGeom prst="rect">
            <a:avLst/>
          </a:prstGeom>
          <a:noFill/>
        </p:spPr>
      </p:pic>
      <p:pic>
        <p:nvPicPr>
          <p:cNvPr id="26626" name="Picture 2" descr="http://www.realcourage.org/wp-content/uploads/2010/04/capitol-building.jpg"/>
          <p:cNvPicPr>
            <a:picLocks noChangeAspect="1" noChangeArrowheads="1"/>
          </p:cNvPicPr>
          <p:nvPr/>
        </p:nvPicPr>
        <p:blipFill>
          <a:blip r:embed="rId4" cstate="print"/>
          <a:srcRect/>
          <a:stretch>
            <a:fillRect/>
          </a:stretch>
        </p:blipFill>
        <p:spPr bwMode="auto">
          <a:xfrm>
            <a:off x="0" y="0"/>
            <a:ext cx="4648200" cy="2744227"/>
          </a:xfrm>
          <a:prstGeom prst="rect">
            <a:avLst/>
          </a:prstGeom>
          <a:noFill/>
        </p:spPr>
      </p:pic>
      <p:pic>
        <p:nvPicPr>
          <p:cNvPr id="26628" name="Picture 4" descr="http://www.whitehouse.gov/sites/default/files/imagecache/page_masthead/the_white_house.jpg"/>
          <p:cNvPicPr>
            <a:picLocks noChangeAspect="1" noChangeArrowheads="1"/>
          </p:cNvPicPr>
          <p:nvPr/>
        </p:nvPicPr>
        <p:blipFill>
          <a:blip r:embed="rId5" cstate="print"/>
          <a:srcRect/>
          <a:stretch>
            <a:fillRect/>
          </a:stretch>
        </p:blipFill>
        <p:spPr bwMode="auto">
          <a:xfrm>
            <a:off x="4114800" y="2057400"/>
            <a:ext cx="5029200" cy="2834640"/>
          </a:xfrm>
          <a:prstGeom prst="rect">
            <a:avLst/>
          </a:prstGeom>
          <a:noFill/>
        </p:spPr>
      </p:pic>
      <p:cxnSp>
        <p:nvCxnSpPr>
          <p:cNvPr id="9" name="Straight Arrow Connector 8"/>
          <p:cNvCxnSpPr/>
          <p:nvPr/>
        </p:nvCxnSpPr>
        <p:spPr>
          <a:xfrm>
            <a:off x="2514600" y="3200400"/>
            <a:ext cx="1371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953000" y="1066800"/>
            <a:ext cx="1295400"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53000" y="5867400"/>
            <a:ext cx="1371600"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324600" y="762000"/>
            <a:ext cx="2514600" cy="646331"/>
          </a:xfrm>
          <a:prstGeom prst="rect">
            <a:avLst/>
          </a:prstGeom>
          <a:noFill/>
        </p:spPr>
        <p:txBody>
          <a:bodyPr wrap="square" rtlCol="0">
            <a:spAutoFit/>
          </a:bodyPr>
          <a:lstStyle/>
          <a:p>
            <a:r>
              <a:rPr lang="en-US" dirty="0" smtClean="0"/>
              <a:t>The Capitol = Congress</a:t>
            </a:r>
          </a:p>
          <a:p>
            <a:r>
              <a:rPr lang="en-US" dirty="0" smtClean="0"/>
              <a:t>Legislative Branch</a:t>
            </a:r>
            <a:endParaRPr lang="en-US" dirty="0"/>
          </a:p>
        </p:txBody>
      </p:sp>
      <p:sp>
        <p:nvSpPr>
          <p:cNvPr id="16" name="TextBox 15"/>
          <p:cNvSpPr txBox="1"/>
          <p:nvPr/>
        </p:nvSpPr>
        <p:spPr>
          <a:xfrm>
            <a:off x="685800" y="2895600"/>
            <a:ext cx="2209800" cy="646331"/>
          </a:xfrm>
          <a:prstGeom prst="rect">
            <a:avLst/>
          </a:prstGeom>
          <a:noFill/>
        </p:spPr>
        <p:txBody>
          <a:bodyPr wrap="square" rtlCol="0">
            <a:spAutoFit/>
          </a:bodyPr>
          <a:lstStyle/>
          <a:p>
            <a:r>
              <a:rPr lang="en-US" dirty="0" smtClean="0"/>
              <a:t>The White House</a:t>
            </a:r>
          </a:p>
          <a:p>
            <a:r>
              <a:rPr lang="en-US" dirty="0" smtClean="0"/>
              <a:t>Federal Branch</a:t>
            </a:r>
            <a:endParaRPr lang="en-US" dirty="0"/>
          </a:p>
        </p:txBody>
      </p:sp>
      <p:sp>
        <p:nvSpPr>
          <p:cNvPr id="17" name="TextBox 16"/>
          <p:cNvSpPr txBox="1"/>
          <p:nvPr/>
        </p:nvSpPr>
        <p:spPr>
          <a:xfrm>
            <a:off x="6324600" y="5562600"/>
            <a:ext cx="2362200" cy="646331"/>
          </a:xfrm>
          <a:prstGeom prst="rect">
            <a:avLst/>
          </a:prstGeom>
          <a:noFill/>
        </p:spPr>
        <p:txBody>
          <a:bodyPr wrap="square" rtlCol="0">
            <a:spAutoFit/>
          </a:bodyPr>
          <a:lstStyle/>
          <a:p>
            <a:r>
              <a:rPr lang="en-US" dirty="0" smtClean="0"/>
              <a:t>U.S. Supreme Court</a:t>
            </a:r>
          </a:p>
          <a:p>
            <a:r>
              <a:rPr lang="en-US" dirty="0" smtClean="0"/>
              <a:t>Judiciary Branch</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graphicFrame>
        <p:nvGraphicFramePr>
          <p:cNvPr id="4" name="Content Placeholder 3"/>
          <p:cNvGraphicFramePr>
            <a:graphicFrameLocks noGrp="1"/>
          </p:cNvGraphicFramePr>
          <p:nvPr>
            <p:ph idx="1"/>
          </p:nvPr>
        </p:nvGraphicFramePr>
        <p:xfrm>
          <a:off x="1" y="2"/>
          <a:ext cx="9143998" cy="6857997"/>
        </p:xfrm>
        <a:graphic>
          <a:graphicData uri="http://schemas.openxmlformats.org/drawingml/2006/table">
            <a:tbl>
              <a:tblPr>
                <a:tableStyleId>{8A107856-5554-42FB-B03E-39F5DBC370BA}</a:tableStyleId>
              </a:tblPr>
              <a:tblGrid>
                <a:gridCol w="1798819"/>
                <a:gridCol w="1798819"/>
                <a:gridCol w="1798819"/>
                <a:gridCol w="1798819"/>
                <a:gridCol w="1948722"/>
              </a:tblGrid>
              <a:tr h="452875">
                <a:tc gridSpan="5">
                  <a:txBody>
                    <a:bodyPr/>
                    <a:lstStyle/>
                    <a:p>
                      <a:pPr algn="ctr"/>
                      <a:r>
                        <a:rPr lang="en-US" sz="2400" dirty="0"/>
                        <a:t>Ratification of the Constitution</a:t>
                      </a:r>
                      <a:endParaRPr lang="en-US" sz="2400" b="1" dirty="0"/>
                    </a:p>
                  </a:txBody>
                  <a:tcPr marL="18796" marR="18796" marT="18796" marB="18796"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2942">
                <a:tc rowSpan="2">
                  <a:txBody>
                    <a:bodyPr/>
                    <a:lstStyle/>
                    <a:p>
                      <a:r>
                        <a:rPr lang="en-US" sz="900" dirty="0"/>
                        <a:t> </a:t>
                      </a:r>
                    </a:p>
                  </a:txBody>
                  <a:tcPr marL="18796" marR="18796" marT="18796" marB="18796" anchor="ctr">
                    <a:noFill/>
                  </a:tcPr>
                </a:tc>
                <a:tc rowSpan="2">
                  <a:txBody>
                    <a:bodyPr/>
                    <a:lstStyle/>
                    <a:p>
                      <a:r>
                        <a:rPr lang="en-US" sz="1600" dirty="0"/>
                        <a:t>Date</a:t>
                      </a:r>
                    </a:p>
                  </a:txBody>
                  <a:tcPr marL="18796" marR="18796" marT="18796" marB="18796" anchor="ctr">
                    <a:noFill/>
                  </a:tcPr>
                </a:tc>
                <a:tc rowSpan="2">
                  <a:txBody>
                    <a:bodyPr/>
                    <a:lstStyle/>
                    <a:p>
                      <a:r>
                        <a:rPr lang="en-US" sz="1600" dirty="0"/>
                        <a:t>State</a:t>
                      </a:r>
                    </a:p>
                  </a:txBody>
                  <a:tcPr marL="18796" marR="18796" marT="18796" marB="18796" anchor="ctr">
                    <a:noFill/>
                  </a:tcPr>
                </a:tc>
                <a:tc gridSpan="2">
                  <a:txBody>
                    <a:bodyPr/>
                    <a:lstStyle/>
                    <a:p>
                      <a:r>
                        <a:rPr lang="en-US" sz="1600" dirty="0"/>
                        <a:t>Votes</a:t>
                      </a:r>
                    </a:p>
                  </a:txBody>
                  <a:tcPr marL="18796" marR="18796" marT="18796" marB="18796" anchor="ctr">
                    <a:noFill/>
                  </a:tcPr>
                </a:tc>
                <a:tc hMerge="1">
                  <a:txBody>
                    <a:bodyPr/>
                    <a:lstStyle/>
                    <a:p>
                      <a:endParaRPr lang="en-US"/>
                    </a:p>
                  </a:txBody>
                  <a:tcPr/>
                </a:tc>
              </a:tr>
              <a:tr h="3729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600" dirty="0"/>
                        <a:t>Yes</a:t>
                      </a:r>
                    </a:p>
                  </a:txBody>
                  <a:tcPr marL="18796" marR="18796" marT="18796" marB="18796" anchor="ctr">
                    <a:noFill/>
                  </a:tcPr>
                </a:tc>
                <a:tc>
                  <a:txBody>
                    <a:bodyPr/>
                    <a:lstStyle/>
                    <a:p>
                      <a:r>
                        <a:rPr lang="en-US" sz="1600"/>
                        <a:t>No</a:t>
                      </a:r>
                    </a:p>
                  </a:txBody>
                  <a:tcPr marL="18796" marR="18796" marT="18796" marB="18796" anchor="ctr">
                    <a:noFill/>
                  </a:tcPr>
                </a:tc>
              </a:tr>
              <a:tr h="435326">
                <a:tc>
                  <a:txBody>
                    <a:bodyPr/>
                    <a:lstStyle/>
                    <a:p>
                      <a:pPr algn="ctr"/>
                      <a:r>
                        <a:rPr lang="en-US" sz="1600" dirty="0"/>
                        <a:t>1</a:t>
                      </a:r>
                    </a:p>
                  </a:txBody>
                  <a:tcPr marL="18796" marR="18796" marT="18796" marB="18796" anchor="ctr">
                    <a:noFill/>
                  </a:tcPr>
                </a:tc>
                <a:tc>
                  <a:txBody>
                    <a:bodyPr/>
                    <a:lstStyle/>
                    <a:p>
                      <a:r>
                        <a:rPr lang="en-US" sz="1600" dirty="0"/>
                        <a:t>December 7, 1787</a:t>
                      </a:r>
                    </a:p>
                  </a:txBody>
                  <a:tcPr marL="18796" marR="18796" marT="18796" marB="18796" anchor="ctr">
                    <a:noFill/>
                  </a:tcPr>
                </a:tc>
                <a:tc>
                  <a:txBody>
                    <a:bodyPr/>
                    <a:lstStyle/>
                    <a:p>
                      <a:r>
                        <a:rPr lang="en-US" sz="1600" u="sng" dirty="0">
                          <a:hlinkClick r:id="rId3" action="ppaction://hlinkfile"/>
                        </a:rPr>
                        <a:t>Delaware</a:t>
                      </a:r>
                      <a:endParaRPr lang="en-US" sz="1600" u="sng" dirty="0">
                        <a:solidFill>
                          <a:schemeClr val="tx1"/>
                        </a:solidFill>
                      </a:endParaRPr>
                    </a:p>
                  </a:txBody>
                  <a:tcPr marL="18796" marR="18796" marT="18796" marB="18796" anchor="ctr">
                    <a:noFill/>
                  </a:tcPr>
                </a:tc>
                <a:tc>
                  <a:txBody>
                    <a:bodyPr/>
                    <a:lstStyle/>
                    <a:p>
                      <a:pPr algn="l"/>
                      <a:r>
                        <a:rPr lang="en-US" sz="1600" dirty="0"/>
                        <a:t>30</a:t>
                      </a:r>
                    </a:p>
                  </a:txBody>
                  <a:tcPr marL="18796" marR="18796" marT="18796" marB="18796" anchor="ctr">
                    <a:noFill/>
                  </a:tcPr>
                </a:tc>
                <a:tc>
                  <a:txBody>
                    <a:bodyPr/>
                    <a:lstStyle/>
                    <a:p>
                      <a:pPr algn="l"/>
                      <a:r>
                        <a:rPr lang="en-US" sz="1600"/>
                        <a:t>0</a:t>
                      </a:r>
                    </a:p>
                  </a:txBody>
                  <a:tcPr marL="18796" marR="18796" marT="18796" marB="18796" anchor="ctr">
                    <a:noFill/>
                  </a:tcPr>
                </a:tc>
              </a:tr>
              <a:tr h="435326">
                <a:tc>
                  <a:txBody>
                    <a:bodyPr/>
                    <a:lstStyle/>
                    <a:p>
                      <a:pPr algn="ctr"/>
                      <a:r>
                        <a:rPr lang="en-US" sz="1600" dirty="0"/>
                        <a:t>2</a:t>
                      </a:r>
                    </a:p>
                  </a:txBody>
                  <a:tcPr marL="18796" marR="18796" marT="18796" marB="18796" anchor="ctr">
                    <a:noFill/>
                  </a:tcPr>
                </a:tc>
                <a:tc>
                  <a:txBody>
                    <a:bodyPr/>
                    <a:lstStyle/>
                    <a:p>
                      <a:r>
                        <a:rPr lang="en-US" sz="1600" dirty="0"/>
                        <a:t>December 11, 1787</a:t>
                      </a:r>
                    </a:p>
                  </a:txBody>
                  <a:tcPr marL="18796" marR="18796" marT="18796" marB="18796" anchor="ctr">
                    <a:noFill/>
                  </a:tcPr>
                </a:tc>
                <a:tc>
                  <a:txBody>
                    <a:bodyPr/>
                    <a:lstStyle/>
                    <a:p>
                      <a:r>
                        <a:rPr lang="en-US" sz="1600" u="sng" dirty="0">
                          <a:hlinkClick r:id="rId4" action="ppaction://hlinkfile"/>
                        </a:rPr>
                        <a:t>Pennsylvania</a:t>
                      </a:r>
                      <a:endParaRPr lang="en-US" sz="1600" u="sng" dirty="0">
                        <a:solidFill>
                          <a:schemeClr val="tx1"/>
                        </a:solidFill>
                      </a:endParaRPr>
                    </a:p>
                  </a:txBody>
                  <a:tcPr marL="18796" marR="18796" marT="18796" marB="18796" anchor="ctr">
                    <a:noFill/>
                  </a:tcPr>
                </a:tc>
                <a:tc>
                  <a:txBody>
                    <a:bodyPr/>
                    <a:lstStyle/>
                    <a:p>
                      <a:pPr algn="l"/>
                      <a:r>
                        <a:rPr lang="en-US" sz="1600" dirty="0"/>
                        <a:t>46</a:t>
                      </a:r>
                    </a:p>
                  </a:txBody>
                  <a:tcPr marL="18796" marR="18796" marT="18796" marB="18796" anchor="ctr">
                    <a:noFill/>
                  </a:tcPr>
                </a:tc>
                <a:tc>
                  <a:txBody>
                    <a:bodyPr/>
                    <a:lstStyle/>
                    <a:p>
                      <a:pPr algn="l"/>
                      <a:r>
                        <a:rPr lang="en-US" sz="1600" dirty="0"/>
                        <a:t>23</a:t>
                      </a:r>
                    </a:p>
                  </a:txBody>
                  <a:tcPr marL="18796" marR="18796" marT="18796" marB="18796" anchor="ctr">
                    <a:noFill/>
                  </a:tcPr>
                </a:tc>
              </a:tr>
              <a:tr h="435326">
                <a:tc>
                  <a:txBody>
                    <a:bodyPr/>
                    <a:lstStyle/>
                    <a:p>
                      <a:pPr algn="ctr"/>
                      <a:r>
                        <a:rPr lang="en-US" sz="1600" dirty="0"/>
                        <a:t>3</a:t>
                      </a:r>
                    </a:p>
                  </a:txBody>
                  <a:tcPr marL="18796" marR="18796" marT="18796" marB="18796" anchor="ctr">
                    <a:noFill/>
                  </a:tcPr>
                </a:tc>
                <a:tc>
                  <a:txBody>
                    <a:bodyPr/>
                    <a:lstStyle/>
                    <a:p>
                      <a:r>
                        <a:rPr lang="en-US" sz="1600" dirty="0"/>
                        <a:t>December 18, 1787</a:t>
                      </a:r>
                    </a:p>
                  </a:txBody>
                  <a:tcPr marL="18796" marR="18796" marT="18796" marB="18796" anchor="ctr">
                    <a:noFill/>
                  </a:tcPr>
                </a:tc>
                <a:tc>
                  <a:txBody>
                    <a:bodyPr/>
                    <a:lstStyle/>
                    <a:p>
                      <a:r>
                        <a:rPr lang="en-US" sz="1600" u="sng" dirty="0">
                          <a:solidFill>
                            <a:schemeClr val="bg2">
                              <a:lumMod val="50000"/>
                            </a:schemeClr>
                          </a:solidFill>
                          <a:hlinkClick r:id="rId5" action="ppaction://hlinkfile"/>
                        </a:rPr>
                        <a:t>New Jersey</a:t>
                      </a:r>
                      <a:endParaRPr lang="en-US" sz="1600" u="sng" dirty="0">
                        <a:solidFill>
                          <a:schemeClr val="bg2">
                            <a:lumMod val="50000"/>
                          </a:schemeClr>
                        </a:solidFill>
                      </a:endParaRPr>
                    </a:p>
                  </a:txBody>
                  <a:tcPr marL="18796" marR="18796" marT="18796" marB="18796" anchor="ctr">
                    <a:noFill/>
                  </a:tcPr>
                </a:tc>
                <a:tc>
                  <a:txBody>
                    <a:bodyPr/>
                    <a:lstStyle/>
                    <a:p>
                      <a:pPr algn="l"/>
                      <a:r>
                        <a:rPr lang="en-US" sz="1600" dirty="0"/>
                        <a:t>38</a:t>
                      </a:r>
                    </a:p>
                  </a:txBody>
                  <a:tcPr marL="18796" marR="18796" marT="18796" marB="18796" anchor="ctr">
                    <a:noFill/>
                  </a:tcPr>
                </a:tc>
                <a:tc>
                  <a:txBody>
                    <a:bodyPr/>
                    <a:lstStyle/>
                    <a:p>
                      <a:pPr algn="l"/>
                      <a:r>
                        <a:rPr lang="en-US" sz="1600" dirty="0"/>
                        <a:t>0</a:t>
                      </a:r>
                    </a:p>
                  </a:txBody>
                  <a:tcPr marL="18796" marR="18796" marT="18796" marB="18796" anchor="ctr">
                    <a:noFill/>
                  </a:tcPr>
                </a:tc>
              </a:tr>
              <a:tr h="435326">
                <a:tc>
                  <a:txBody>
                    <a:bodyPr/>
                    <a:lstStyle/>
                    <a:p>
                      <a:pPr algn="ctr"/>
                      <a:r>
                        <a:rPr lang="en-US" sz="1600" dirty="0"/>
                        <a:t>4</a:t>
                      </a:r>
                    </a:p>
                  </a:txBody>
                  <a:tcPr marL="18796" marR="18796" marT="18796" marB="18796" anchor="ctr">
                    <a:noFill/>
                  </a:tcPr>
                </a:tc>
                <a:tc>
                  <a:txBody>
                    <a:bodyPr/>
                    <a:lstStyle/>
                    <a:p>
                      <a:r>
                        <a:rPr lang="en-US" sz="1600" dirty="0"/>
                        <a:t>January 2, 1788</a:t>
                      </a:r>
                    </a:p>
                  </a:txBody>
                  <a:tcPr marL="18796" marR="18796" marT="18796" marB="18796" anchor="ctr">
                    <a:noFill/>
                  </a:tcPr>
                </a:tc>
                <a:tc>
                  <a:txBody>
                    <a:bodyPr/>
                    <a:lstStyle/>
                    <a:p>
                      <a:r>
                        <a:rPr lang="en-US" sz="1600" u="sng" dirty="0">
                          <a:hlinkClick r:id="rId6" action="ppaction://hlinkfile" tooltip="Georgia (U.S. state)"/>
                        </a:rPr>
                        <a:t>Georgia</a:t>
                      </a:r>
                      <a:endParaRPr lang="en-US" sz="1600" u="sng" dirty="0">
                        <a:solidFill>
                          <a:schemeClr val="tx1"/>
                        </a:solidFill>
                      </a:endParaRPr>
                    </a:p>
                  </a:txBody>
                  <a:tcPr marL="18796" marR="18796" marT="18796" marB="18796" anchor="ctr">
                    <a:noFill/>
                  </a:tcPr>
                </a:tc>
                <a:tc>
                  <a:txBody>
                    <a:bodyPr/>
                    <a:lstStyle/>
                    <a:p>
                      <a:pPr algn="l"/>
                      <a:r>
                        <a:rPr lang="en-US" sz="1600" dirty="0"/>
                        <a:t>26</a:t>
                      </a:r>
                    </a:p>
                  </a:txBody>
                  <a:tcPr marL="18796" marR="18796" marT="18796" marB="18796" anchor="ctr">
                    <a:noFill/>
                  </a:tcPr>
                </a:tc>
                <a:tc>
                  <a:txBody>
                    <a:bodyPr/>
                    <a:lstStyle/>
                    <a:p>
                      <a:pPr algn="l"/>
                      <a:r>
                        <a:rPr lang="en-US" sz="1600" dirty="0"/>
                        <a:t>0</a:t>
                      </a:r>
                    </a:p>
                  </a:txBody>
                  <a:tcPr marL="18796" marR="18796" marT="18796" marB="18796" anchor="ctr">
                    <a:noFill/>
                  </a:tcPr>
                </a:tc>
              </a:tr>
              <a:tr h="435326">
                <a:tc>
                  <a:txBody>
                    <a:bodyPr/>
                    <a:lstStyle/>
                    <a:p>
                      <a:pPr algn="ctr"/>
                      <a:r>
                        <a:rPr lang="en-US" sz="1600" dirty="0"/>
                        <a:t>5</a:t>
                      </a:r>
                    </a:p>
                  </a:txBody>
                  <a:tcPr marL="18796" marR="18796" marT="18796" marB="18796" anchor="ctr">
                    <a:noFill/>
                  </a:tcPr>
                </a:tc>
                <a:tc>
                  <a:txBody>
                    <a:bodyPr/>
                    <a:lstStyle/>
                    <a:p>
                      <a:r>
                        <a:rPr lang="en-US" sz="1600" dirty="0"/>
                        <a:t>January 9, 1788</a:t>
                      </a:r>
                    </a:p>
                  </a:txBody>
                  <a:tcPr marL="18796" marR="18796" marT="18796" marB="18796" anchor="ctr">
                    <a:noFill/>
                  </a:tcPr>
                </a:tc>
                <a:tc>
                  <a:txBody>
                    <a:bodyPr/>
                    <a:lstStyle/>
                    <a:p>
                      <a:r>
                        <a:rPr lang="en-US" sz="1600" u="sng" dirty="0">
                          <a:hlinkClick r:id="rId7" action="ppaction://hlinkfile"/>
                        </a:rPr>
                        <a:t>Connecticut</a:t>
                      </a:r>
                      <a:endParaRPr lang="en-US" sz="1600" u="sng" dirty="0">
                        <a:solidFill>
                          <a:schemeClr val="tx1"/>
                        </a:solidFill>
                      </a:endParaRPr>
                    </a:p>
                  </a:txBody>
                  <a:tcPr marL="18796" marR="18796" marT="18796" marB="18796" anchor="ctr">
                    <a:noFill/>
                  </a:tcPr>
                </a:tc>
                <a:tc>
                  <a:txBody>
                    <a:bodyPr/>
                    <a:lstStyle/>
                    <a:p>
                      <a:pPr algn="l"/>
                      <a:r>
                        <a:rPr lang="en-US" sz="1600" dirty="0"/>
                        <a:t>128</a:t>
                      </a:r>
                    </a:p>
                  </a:txBody>
                  <a:tcPr marL="18796" marR="18796" marT="18796" marB="18796" anchor="ctr">
                    <a:noFill/>
                  </a:tcPr>
                </a:tc>
                <a:tc>
                  <a:txBody>
                    <a:bodyPr/>
                    <a:lstStyle/>
                    <a:p>
                      <a:pPr algn="l"/>
                      <a:r>
                        <a:rPr lang="en-US" sz="1600" dirty="0"/>
                        <a:t>40</a:t>
                      </a:r>
                    </a:p>
                  </a:txBody>
                  <a:tcPr marL="18796" marR="18796" marT="18796" marB="18796" anchor="ctr">
                    <a:noFill/>
                  </a:tcPr>
                </a:tc>
              </a:tr>
              <a:tr h="435326">
                <a:tc>
                  <a:txBody>
                    <a:bodyPr/>
                    <a:lstStyle/>
                    <a:p>
                      <a:pPr algn="ctr"/>
                      <a:r>
                        <a:rPr lang="en-US" sz="1600" dirty="0"/>
                        <a:t>6</a:t>
                      </a:r>
                    </a:p>
                  </a:txBody>
                  <a:tcPr marL="18796" marR="18796" marT="18796" marB="18796" anchor="ctr">
                    <a:noFill/>
                  </a:tcPr>
                </a:tc>
                <a:tc>
                  <a:txBody>
                    <a:bodyPr/>
                    <a:lstStyle/>
                    <a:p>
                      <a:r>
                        <a:rPr lang="en-US" sz="1600" dirty="0"/>
                        <a:t>February 6, 1788</a:t>
                      </a:r>
                    </a:p>
                  </a:txBody>
                  <a:tcPr marL="18796" marR="18796" marT="18796" marB="18796" anchor="ctr">
                    <a:noFill/>
                  </a:tcPr>
                </a:tc>
                <a:tc>
                  <a:txBody>
                    <a:bodyPr/>
                    <a:lstStyle/>
                    <a:p>
                      <a:r>
                        <a:rPr lang="en-US" sz="1600" u="sng" dirty="0">
                          <a:hlinkClick r:id="rId8" action="ppaction://hlinkfile"/>
                        </a:rPr>
                        <a:t>Massachusetts</a:t>
                      </a:r>
                      <a:endParaRPr lang="en-US" sz="1600" u="sng" dirty="0">
                        <a:solidFill>
                          <a:schemeClr val="tx1"/>
                        </a:solidFill>
                      </a:endParaRPr>
                    </a:p>
                  </a:txBody>
                  <a:tcPr marL="18796" marR="18796" marT="18796" marB="18796" anchor="ctr">
                    <a:noFill/>
                  </a:tcPr>
                </a:tc>
                <a:tc>
                  <a:txBody>
                    <a:bodyPr/>
                    <a:lstStyle/>
                    <a:p>
                      <a:pPr algn="l"/>
                      <a:r>
                        <a:rPr lang="en-US" sz="1600" dirty="0"/>
                        <a:t>187</a:t>
                      </a:r>
                    </a:p>
                  </a:txBody>
                  <a:tcPr marL="18796" marR="18796" marT="18796" marB="18796" anchor="ctr">
                    <a:noFill/>
                  </a:tcPr>
                </a:tc>
                <a:tc>
                  <a:txBody>
                    <a:bodyPr/>
                    <a:lstStyle/>
                    <a:p>
                      <a:pPr algn="l"/>
                      <a:r>
                        <a:rPr lang="en-US" sz="1600" dirty="0"/>
                        <a:t>168</a:t>
                      </a:r>
                    </a:p>
                  </a:txBody>
                  <a:tcPr marL="18796" marR="18796" marT="18796" marB="18796" anchor="ctr">
                    <a:noFill/>
                  </a:tcPr>
                </a:tc>
              </a:tr>
              <a:tr h="435326">
                <a:tc>
                  <a:txBody>
                    <a:bodyPr/>
                    <a:lstStyle/>
                    <a:p>
                      <a:pPr algn="ctr"/>
                      <a:r>
                        <a:rPr lang="en-US" sz="1600" dirty="0"/>
                        <a:t>7</a:t>
                      </a:r>
                    </a:p>
                  </a:txBody>
                  <a:tcPr marL="18796" marR="18796" marT="18796" marB="18796" anchor="ctr">
                    <a:noFill/>
                  </a:tcPr>
                </a:tc>
                <a:tc>
                  <a:txBody>
                    <a:bodyPr/>
                    <a:lstStyle/>
                    <a:p>
                      <a:r>
                        <a:rPr lang="en-US" sz="1600" dirty="0"/>
                        <a:t>April 26, 1788</a:t>
                      </a:r>
                    </a:p>
                  </a:txBody>
                  <a:tcPr marL="18796" marR="18796" marT="18796" marB="18796" anchor="ctr">
                    <a:noFill/>
                  </a:tcPr>
                </a:tc>
                <a:tc>
                  <a:txBody>
                    <a:bodyPr/>
                    <a:lstStyle/>
                    <a:p>
                      <a:r>
                        <a:rPr lang="en-US" sz="1600" u="sng" dirty="0">
                          <a:hlinkClick r:id="rId9" action="ppaction://hlinkfile"/>
                        </a:rPr>
                        <a:t>Maryland</a:t>
                      </a:r>
                      <a:endParaRPr lang="en-US" sz="1600" u="sng" dirty="0">
                        <a:solidFill>
                          <a:schemeClr val="tx1"/>
                        </a:solidFill>
                      </a:endParaRPr>
                    </a:p>
                  </a:txBody>
                  <a:tcPr marL="18796" marR="18796" marT="18796" marB="18796" anchor="ctr">
                    <a:noFill/>
                  </a:tcPr>
                </a:tc>
                <a:tc>
                  <a:txBody>
                    <a:bodyPr/>
                    <a:lstStyle/>
                    <a:p>
                      <a:pPr algn="l"/>
                      <a:r>
                        <a:rPr lang="en-US" sz="1600" dirty="0"/>
                        <a:t>63</a:t>
                      </a:r>
                    </a:p>
                  </a:txBody>
                  <a:tcPr marL="18796" marR="18796" marT="18796" marB="18796" anchor="ctr">
                    <a:noFill/>
                  </a:tcPr>
                </a:tc>
                <a:tc>
                  <a:txBody>
                    <a:bodyPr/>
                    <a:lstStyle/>
                    <a:p>
                      <a:pPr algn="l"/>
                      <a:r>
                        <a:rPr lang="en-US" sz="1600" dirty="0"/>
                        <a:t>11</a:t>
                      </a:r>
                    </a:p>
                  </a:txBody>
                  <a:tcPr marL="18796" marR="18796" marT="18796" marB="18796" anchor="ctr">
                    <a:noFill/>
                  </a:tcPr>
                </a:tc>
              </a:tr>
              <a:tr h="435326">
                <a:tc>
                  <a:txBody>
                    <a:bodyPr/>
                    <a:lstStyle/>
                    <a:p>
                      <a:pPr algn="ctr"/>
                      <a:r>
                        <a:rPr lang="en-US" sz="1600" dirty="0"/>
                        <a:t>8</a:t>
                      </a:r>
                    </a:p>
                  </a:txBody>
                  <a:tcPr marL="18796" marR="18796" marT="18796" marB="18796" anchor="ctr">
                    <a:noFill/>
                  </a:tcPr>
                </a:tc>
                <a:tc>
                  <a:txBody>
                    <a:bodyPr/>
                    <a:lstStyle/>
                    <a:p>
                      <a:r>
                        <a:rPr lang="en-US" sz="1600" dirty="0"/>
                        <a:t>May 23, 1788</a:t>
                      </a:r>
                    </a:p>
                  </a:txBody>
                  <a:tcPr marL="18796" marR="18796" marT="18796" marB="18796" anchor="ctr">
                    <a:noFill/>
                  </a:tcPr>
                </a:tc>
                <a:tc>
                  <a:txBody>
                    <a:bodyPr/>
                    <a:lstStyle/>
                    <a:p>
                      <a:r>
                        <a:rPr lang="en-US" sz="1600" u="sng" dirty="0">
                          <a:hlinkClick r:id="rId10" action="ppaction://hlinkfile"/>
                        </a:rPr>
                        <a:t>South Carolina</a:t>
                      </a:r>
                      <a:endParaRPr lang="en-US" sz="1600" u="sng" dirty="0">
                        <a:solidFill>
                          <a:schemeClr val="tx1"/>
                        </a:solidFill>
                      </a:endParaRPr>
                    </a:p>
                  </a:txBody>
                  <a:tcPr marL="18796" marR="18796" marT="18796" marB="18796" anchor="ctr">
                    <a:noFill/>
                  </a:tcPr>
                </a:tc>
                <a:tc>
                  <a:txBody>
                    <a:bodyPr/>
                    <a:lstStyle/>
                    <a:p>
                      <a:pPr algn="l"/>
                      <a:r>
                        <a:rPr lang="en-US" sz="1600" dirty="0"/>
                        <a:t>149</a:t>
                      </a:r>
                    </a:p>
                  </a:txBody>
                  <a:tcPr marL="18796" marR="18796" marT="18796" marB="18796" anchor="ctr">
                    <a:noFill/>
                  </a:tcPr>
                </a:tc>
                <a:tc>
                  <a:txBody>
                    <a:bodyPr/>
                    <a:lstStyle/>
                    <a:p>
                      <a:pPr algn="l"/>
                      <a:r>
                        <a:rPr lang="en-US" sz="1600" dirty="0"/>
                        <a:t>73</a:t>
                      </a:r>
                    </a:p>
                  </a:txBody>
                  <a:tcPr marL="18796" marR="18796" marT="18796" marB="18796" anchor="ctr">
                    <a:noFill/>
                  </a:tcPr>
                </a:tc>
              </a:tr>
              <a:tr h="435326">
                <a:tc>
                  <a:txBody>
                    <a:bodyPr/>
                    <a:lstStyle/>
                    <a:p>
                      <a:pPr algn="ctr"/>
                      <a:r>
                        <a:rPr lang="en-US" sz="1600" dirty="0"/>
                        <a:t>9</a:t>
                      </a:r>
                    </a:p>
                  </a:txBody>
                  <a:tcPr marL="18796" marR="18796" marT="18796" marB="18796" anchor="ctr">
                    <a:noFill/>
                  </a:tcPr>
                </a:tc>
                <a:tc>
                  <a:txBody>
                    <a:bodyPr/>
                    <a:lstStyle/>
                    <a:p>
                      <a:r>
                        <a:rPr lang="en-US" sz="1600" dirty="0"/>
                        <a:t>June 21, 1788</a:t>
                      </a:r>
                    </a:p>
                  </a:txBody>
                  <a:tcPr marL="18796" marR="18796" marT="18796" marB="18796" anchor="ctr">
                    <a:noFill/>
                  </a:tcPr>
                </a:tc>
                <a:tc>
                  <a:txBody>
                    <a:bodyPr/>
                    <a:lstStyle/>
                    <a:p>
                      <a:r>
                        <a:rPr lang="en-US" sz="1600" u="sng" dirty="0">
                          <a:hlinkClick r:id="rId11" action="ppaction://hlinkfile"/>
                        </a:rPr>
                        <a:t>New Hampshire</a:t>
                      </a:r>
                      <a:endParaRPr lang="en-US" sz="1600" u="sng" dirty="0">
                        <a:solidFill>
                          <a:schemeClr val="tx1"/>
                        </a:solidFill>
                      </a:endParaRPr>
                    </a:p>
                  </a:txBody>
                  <a:tcPr marL="18796" marR="18796" marT="18796" marB="18796" anchor="ctr">
                    <a:noFill/>
                  </a:tcPr>
                </a:tc>
                <a:tc>
                  <a:txBody>
                    <a:bodyPr/>
                    <a:lstStyle/>
                    <a:p>
                      <a:pPr algn="l"/>
                      <a:r>
                        <a:rPr lang="en-US" sz="1600" dirty="0"/>
                        <a:t>57</a:t>
                      </a:r>
                    </a:p>
                  </a:txBody>
                  <a:tcPr marL="18796" marR="18796" marT="18796" marB="18796" anchor="ctr">
                    <a:noFill/>
                  </a:tcPr>
                </a:tc>
                <a:tc>
                  <a:txBody>
                    <a:bodyPr/>
                    <a:lstStyle/>
                    <a:p>
                      <a:pPr algn="l"/>
                      <a:r>
                        <a:rPr lang="en-US" sz="1600" dirty="0"/>
                        <a:t>47</a:t>
                      </a:r>
                    </a:p>
                  </a:txBody>
                  <a:tcPr marL="18796" marR="18796" marT="18796" marB="18796" anchor="ctr">
                    <a:noFill/>
                  </a:tcPr>
                </a:tc>
              </a:tr>
              <a:tr h="435326">
                <a:tc>
                  <a:txBody>
                    <a:bodyPr/>
                    <a:lstStyle/>
                    <a:p>
                      <a:pPr algn="ctr"/>
                      <a:r>
                        <a:rPr lang="en-US" sz="1600" dirty="0"/>
                        <a:t>10</a:t>
                      </a:r>
                    </a:p>
                  </a:txBody>
                  <a:tcPr marL="18796" marR="18796" marT="18796" marB="18796" anchor="ctr">
                    <a:noFill/>
                  </a:tcPr>
                </a:tc>
                <a:tc>
                  <a:txBody>
                    <a:bodyPr/>
                    <a:lstStyle/>
                    <a:p>
                      <a:r>
                        <a:rPr lang="en-US" sz="1600" dirty="0"/>
                        <a:t>June 25, 1788</a:t>
                      </a:r>
                    </a:p>
                  </a:txBody>
                  <a:tcPr marL="18796" marR="18796" marT="18796" marB="18796" anchor="ctr">
                    <a:noFill/>
                  </a:tcPr>
                </a:tc>
                <a:tc>
                  <a:txBody>
                    <a:bodyPr/>
                    <a:lstStyle/>
                    <a:p>
                      <a:r>
                        <a:rPr lang="en-US" sz="1600" u="sng" dirty="0">
                          <a:hlinkClick r:id="rId12" action="ppaction://hlinkfile"/>
                        </a:rPr>
                        <a:t>Virginia</a:t>
                      </a:r>
                      <a:endParaRPr lang="en-US" sz="1600" u="sng" dirty="0">
                        <a:solidFill>
                          <a:schemeClr val="tx1"/>
                        </a:solidFill>
                      </a:endParaRPr>
                    </a:p>
                  </a:txBody>
                  <a:tcPr marL="18796" marR="18796" marT="18796" marB="18796" anchor="ctr">
                    <a:noFill/>
                  </a:tcPr>
                </a:tc>
                <a:tc>
                  <a:txBody>
                    <a:bodyPr/>
                    <a:lstStyle/>
                    <a:p>
                      <a:pPr algn="l"/>
                      <a:r>
                        <a:rPr lang="en-US" sz="1600" dirty="0"/>
                        <a:t>89</a:t>
                      </a:r>
                    </a:p>
                  </a:txBody>
                  <a:tcPr marL="18796" marR="18796" marT="18796" marB="18796" anchor="ctr">
                    <a:noFill/>
                  </a:tcPr>
                </a:tc>
                <a:tc>
                  <a:txBody>
                    <a:bodyPr/>
                    <a:lstStyle/>
                    <a:p>
                      <a:pPr algn="l"/>
                      <a:r>
                        <a:rPr lang="en-US" sz="1600" dirty="0"/>
                        <a:t>79</a:t>
                      </a:r>
                    </a:p>
                  </a:txBody>
                  <a:tcPr marL="18796" marR="18796" marT="18796" marB="18796" anchor="ctr">
                    <a:noFill/>
                  </a:tcPr>
                </a:tc>
              </a:tr>
              <a:tr h="435326">
                <a:tc>
                  <a:txBody>
                    <a:bodyPr/>
                    <a:lstStyle/>
                    <a:p>
                      <a:pPr algn="ctr"/>
                      <a:r>
                        <a:rPr lang="en-US" sz="1600" dirty="0"/>
                        <a:t>11</a:t>
                      </a:r>
                    </a:p>
                  </a:txBody>
                  <a:tcPr marL="18796" marR="18796" marT="18796" marB="18796" anchor="ctr">
                    <a:noFill/>
                  </a:tcPr>
                </a:tc>
                <a:tc>
                  <a:txBody>
                    <a:bodyPr/>
                    <a:lstStyle/>
                    <a:p>
                      <a:r>
                        <a:rPr lang="en-US" sz="1600"/>
                        <a:t>July 26, 1788</a:t>
                      </a:r>
                    </a:p>
                  </a:txBody>
                  <a:tcPr marL="18796" marR="18796" marT="18796" marB="18796" anchor="ctr">
                    <a:noFill/>
                  </a:tcPr>
                </a:tc>
                <a:tc>
                  <a:txBody>
                    <a:bodyPr/>
                    <a:lstStyle/>
                    <a:p>
                      <a:r>
                        <a:rPr lang="en-US" sz="1600" u="sng" dirty="0">
                          <a:hlinkClick r:id="rId13" action="ppaction://hlinkfile"/>
                        </a:rPr>
                        <a:t>New York</a:t>
                      </a:r>
                      <a:endParaRPr lang="en-US" sz="1600" u="sng" dirty="0">
                        <a:solidFill>
                          <a:schemeClr val="tx1"/>
                        </a:solidFill>
                      </a:endParaRPr>
                    </a:p>
                  </a:txBody>
                  <a:tcPr marL="18796" marR="18796" marT="18796" marB="18796" anchor="ctr">
                    <a:noFill/>
                  </a:tcPr>
                </a:tc>
                <a:tc>
                  <a:txBody>
                    <a:bodyPr/>
                    <a:lstStyle/>
                    <a:p>
                      <a:pPr algn="l"/>
                      <a:r>
                        <a:rPr lang="en-US" sz="1600" dirty="0"/>
                        <a:t>30</a:t>
                      </a:r>
                    </a:p>
                  </a:txBody>
                  <a:tcPr marL="18796" marR="18796" marT="18796" marB="18796" anchor="ctr">
                    <a:noFill/>
                  </a:tcPr>
                </a:tc>
                <a:tc>
                  <a:txBody>
                    <a:bodyPr/>
                    <a:lstStyle/>
                    <a:p>
                      <a:pPr algn="l"/>
                      <a:r>
                        <a:rPr lang="en-US" sz="1600" dirty="0"/>
                        <a:t>27</a:t>
                      </a:r>
                    </a:p>
                  </a:txBody>
                  <a:tcPr marL="18796" marR="18796" marT="18796" marB="18796" anchor="ctr">
                    <a:noFill/>
                  </a:tcPr>
                </a:tc>
              </a:tr>
              <a:tr h="435326">
                <a:tc>
                  <a:txBody>
                    <a:bodyPr/>
                    <a:lstStyle/>
                    <a:p>
                      <a:pPr algn="ctr"/>
                      <a:r>
                        <a:rPr lang="en-US" sz="1600" dirty="0"/>
                        <a:t>12</a:t>
                      </a:r>
                    </a:p>
                  </a:txBody>
                  <a:tcPr marL="18796" marR="18796" marT="18796" marB="18796" anchor="ctr">
                    <a:noFill/>
                  </a:tcPr>
                </a:tc>
                <a:tc>
                  <a:txBody>
                    <a:bodyPr/>
                    <a:lstStyle/>
                    <a:p>
                      <a:r>
                        <a:rPr lang="en-US" sz="1600"/>
                        <a:t>November 21, 1789</a:t>
                      </a:r>
                    </a:p>
                  </a:txBody>
                  <a:tcPr marL="18796" marR="18796" marT="18796" marB="18796" anchor="ctr">
                    <a:noFill/>
                  </a:tcPr>
                </a:tc>
                <a:tc>
                  <a:txBody>
                    <a:bodyPr/>
                    <a:lstStyle/>
                    <a:p>
                      <a:r>
                        <a:rPr lang="en-US" sz="1600" u="sng" dirty="0">
                          <a:hlinkClick r:id="rId14" action="ppaction://hlinkfile"/>
                        </a:rPr>
                        <a:t>North Carolina</a:t>
                      </a:r>
                      <a:endParaRPr lang="en-US" sz="1600" u="sng" dirty="0">
                        <a:solidFill>
                          <a:schemeClr val="tx1"/>
                        </a:solidFill>
                      </a:endParaRPr>
                    </a:p>
                  </a:txBody>
                  <a:tcPr marL="18796" marR="18796" marT="18796" marB="18796" anchor="ctr">
                    <a:noFill/>
                  </a:tcPr>
                </a:tc>
                <a:tc>
                  <a:txBody>
                    <a:bodyPr/>
                    <a:lstStyle/>
                    <a:p>
                      <a:pPr algn="l"/>
                      <a:r>
                        <a:rPr lang="en-US" sz="1600"/>
                        <a:t>194</a:t>
                      </a:r>
                    </a:p>
                  </a:txBody>
                  <a:tcPr marL="18796" marR="18796" marT="18796" marB="18796" anchor="ctr">
                    <a:noFill/>
                  </a:tcPr>
                </a:tc>
                <a:tc>
                  <a:txBody>
                    <a:bodyPr/>
                    <a:lstStyle/>
                    <a:p>
                      <a:pPr algn="l"/>
                      <a:r>
                        <a:rPr lang="en-US" sz="1600" dirty="0"/>
                        <a:t>77</a:t>
                      </a:r>
                    </a:p>
                  </a:txBody>
                  <a:tcPr marL="18796" marR="18796" marT="18796" marB="18796" anchor="ctr">
                    <a:noFill/>
                  </a:tcPr>
                </a:tc>
              </a:tr>
              <a:tr h="435326">
                <a:tc>
                  <a:txBody>
                    <a:bodyPr/>
                    <a:lstStyle/>
                    <a:p>
                      <a:pPr algn="ctr"/>
                      <a:r>
                        <a:rPr lang="en-US" sz="1600" dirty="0"/>
                        <a:t>13</a:t>
                      </a:r>
                    </a:p>
                  </a:txBody>
                  <a:tcPr marL="18796" marR="18796" marT="18796" marB="18796" anchor="ctr">
                    <a:noFill/>
                  </a:tcPr>
                </a:tc>
                <a:tc>
                  <a:txBody>
                    <a:bodyPr/>
                    <a:lstStyle/>
                    <a:p>
                      <a:r>
                        <a:rPr lang="en-US" sz="1600" dirty="0"/>
                        <a:t>May 29, 1790</a:t>
                      </a:r>
                    </a:p>
                  </a:txBody>
                  <a:tcPr marL="18796" marR="18796" marT="18796" marB="18796" anchor="ctr">
                    <a:noFill/>
                  </a:tcPr>
                </a:tc>
                <a:tc>
                  <a:txBody>
                    <a:bodyPr/>
                    <a:lstStyle/>
                    <a:p>
                      <a:r>
                        <a:rPr lang="en-US" sz="1600" u="sng" dirty="0">
                          <a:hlinkClick r:id="rId15" action="ppaction://hlinkfile"/>
                        </a:rPr>
                        <a:t>Rhode Island</a:t>
                      </a:r>
                      <a:endParaRPr lang="en-US" sz="1600" u="sng" dirty="0">
                        <a:solidFill>
                          <a:schemeClr val="tx1"/>
                        </a:solidFill>
                      </a:endParaRPr>
                    </a:p>
                  </a:txBody>
                  <a:tcPr marL="18796" marR="18796" marT="18796" marB="18796" anchor="ctr">
                    <a:noFill/>
                  </a:tcPr>
                </a:tc>
                <a:tc>
                  <a:txBody>
                    <a:bodyPr/>
                    <a:lstStyle/>
                    <a:p>
                      <a:pPr algn="l"/>
                      <a:r>
                        <a:rPr lang="en-US" sz="1600" dirty="0"/>
                        <a:t>34</a:t>
                      </a:r>
                    </a:p>
                  </a:txBody>
                  <a:tcPr marL="18796" marR="18796" marT="18796" marB="18796" anchor="ctr">
                    <a:noFill/>
                  </a:tcPr>
                </a:tc>
                <a:tc>
                  <a:txBody>
                    <a:bodyPr/>
                    <a:lstStyle/>
                    <a:p>
                      <a:pPr algn="l"/>
                      <a:r>
                        <a:rPr lang="en-US" sz="1600" dirty="0"/>
                        <a:t>32</a:t>
                      </a:r>
                    </a:p>
                  </a:txBody>
                  <a:tcPr marL="18796" marR="18796" marT="18796" marB="18796" anchor="c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Early Influences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4953000"/>
          </a:xfrm>
        </p:spPr>
        <p:txBody>
          <a:bodyPr>
            <a:normAutofit fontScale="92500" lnSpcReduction="10000"/>
          </a:bodyPr>
          <a:lstStyle/>
          <a:p>
            <a:pPr>
              <a:buNone/>
            </a:pPr>
            <a:r>
              <a:rPr lang="en-US" sz="3500" b="1" dirty="0" smtClean="0"/>
              <a:t>The English</a:t>
            </a:r>
          </a:p>
          <a:p>
            <a:r>
              <a:rPr lang="en-US" dirty="0" smtClean="0"/>
              <a:t>Colonists to N. Amer. brought</a:t>
            </a:r>
          </a:p>
          <a:p>
            <a:pPr lvl="1"/>
            <a:r>
              <a:rPr lang="en-US" dirty="0" smtClean="0"/>
              <a:t>Limited  </a:t>
            </a:r>
            <a:r>
              <a:rPr lang="en-US" dirty="0" err="1" smtClean="0"/>
              <a:t>gov’t</a:t>
            </a:r>
            <a:r>
              <a:rPr lang="en-US" dirty="0" smtClean="0"/>
              <a:t>.</a:t>
            </a:r>
          </a:p>
          <a:p>
            <a:pPr lvl="2"/>
            <a:r>
              <a:rPr lang="en-US" dirty="0" smtClean="0"/>
              <a:t>The Magna </a:t>
            </a:r>
            <a:r>
              <a:rPr lang="en-US" dirty="0" err="1" smtClean="0"/>
              <a:t>Carta</a:t>
            </a:r>
            <a:r>
              <a:rPr lang="en-US" dirty="0" smtClean="0"/>
              <a:t> (1215)</a:t>
            </a:r>
          </a:p>
          <a:p>
            <a:pPr lvl="2"/>
            <a:r>
              <a:rPr lang="en-US" dirty="0" smtClean="0"/>
              <a:t>Monarchs must act according to set laws</a:t>
            </a:r>
          </a:p>
          <a:p>
            <a:pPr lvl="1"/>
            <a:r>
              <a:rPr lang="en-US" dirty="0" smtClean="0"/>
              <a:t>Representative </a:t>
            </a:r>
            <a:r>
              <a:rPr lang="en-US" dirty="0" err="1" smtClean="0"/>
              <a:t>gov’t</a:t>
            </a:r>
            <a:r>
              <a:rPr lang="en-US" dirty="0" smtClean="0"/>
              <a:t>.</a:t>
            </a:r>
          </a:p>
          <a:p>
            <a:pPr lvl="2"/>
            <a:r>
              <a:rPr lang="en-US" dirty="0" smtClean="0"/>
              <a:t>Bicameral legislature</a:t>
            </a:r>
          </a:p>
          <a:p>
            <a:pPr lvl="2"/>
            <a:r>
              <a:rPr lang="en-US" dirty="0" smtClean="0"/>
              <a:t>House of Lords &amp; House of Commons</a:t>
            </a:r>
          </a:p>
          <a:p>
            <a:pPr lvl="1"/>
            <a:r>
              <a:rPr lang="en-US" dirty="0" smtClean="0"/>
              <a:t>Both shaped the </a:t>
            </a:r>
            <a:r>
              <a:rPr lang="en-US" dirty="0" err="1" smtClean="0"/>
              <a:t>gov’t</a:t>
            </a:r>
            <a:r>
              <a:rPr lang="en-US" dirty="0" smtClean="0"/>
              <a:t>. of the colonies</a:t>
            </a:r>
          </a:p>
          <a:p>
            <a:pPr lvl="1"/>
            <a:r>
              <a:rPr lang="en-US" dirty="0" smtClean="0"/>
              <a:t>Lots of Important documents</a:t>
            </a:r>
          </a:p>
          <a:p>
            <a:pPr lvl="2"/>
            <a:r>
              <a:rPr lang="en-US" dirty="0" smtClean="0"/>
              <a:t>Charters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orningconstitution.net/wp-content/uploads/2010/02/American-Constitution.jpg"/>
          <p:cNvPicPr>
            <a:picLocks noChangeAspect="1" noChangeArrowheads="1"/>
          </p:cNvPicPr>
          <p:nvPr/>
        </p:nvPicPr>
        <p:blipFill>
          <a:blip r:embed="rId2" cstate="print">
            <a:lum bright="40000" contrast="-40000"/>
          </a:blip>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457200" y="2743200"/>
            <a:ext cx="8229600" cy="1143000"/>
          </a:xfrm>
        </p:spPr>
        <p:txBody>
          <a:bodyPr>
            <a:noAutofit/>
          </a:bodyPr>
          <a:lstStyle/>
          <a:p>
            <a:r>
              <a:rPr lang="en-US" sz="7200" b="1" dirty="0" smtClean="0">
                <a:latin typeface="Kunstler Script" pitchFamily="66" charset="0"/>
              </a:rPr>
              <a:t>Articles of Confederation </a:t>
            </a:r>
            <a:br>
              <a:rPr lang="en-US" sz="7200" b="1" dirty="0" smtClean="0">
                <a:latin typeface="Kunstler Script" pitchFamily="66" charset="0"/>
              </a:rPr>
            </a:br>
            <a:r>
              <a:rPr lang="en-US" sz="7200" b="1" dirty="0" smtClean="0">
                <a:latin typeface="Kunstler Script" pitchFamily="66" charset="0"/>
              </a:rPr>
              <a:t>vs.  </a:t>
            </a:r>
            <a:br>
              <a:rPr lang="en-US" sz="7200" b="1" dirty="0" smtClean="0">
                <a:latin typeface="Kunstler Script" pitchFamily="66" charset="0"/>
              </a:rPr>
            </a:br>
            <a:r>
              <a:rPr lang="en-US" sz="7200" b="1" dirty="0" smtClean="0">
                <a:latin typeface="Kunstler Script" pitchFamily="66" charset="0"/>
              </a:rPr>
              <a:t>The Constitution</a:t>
            </a:r>
            <a:endParaRPr lang="en-US" sz="7200" b="1" dirty="0">
              <a:latin typeface="Kunstler Script"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morningconstitution.net/wp-content/uploads/2010/02/American-Constitution.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graphicFrame>
        <p:nvGraphicFramePr>
          <p:cNvPr id="4" name="Content Placeholder 3"/>
          <p:cNvGraphicFramePr>
            <a:graphicFrameLocks noGrp="1"/>
          </p:cNvGraphicFramePr>
          <p:nvPr>
            <p:ph idx="1"/>
          </p:nvPr>
        </p:nvGraphicFramePr>
        <p:xfrm>
          <a:off x="152400" y="152399"/>
          <a:ext cx="8839200" cy="5970078"/>
        </p:xfrm>
        <a:graphic>
          <a:graphicData uri="http://schemas.openxmlformats.org/drawingml/2006/table">
            <a:tbl>
              <a:tblPr firstRow="1" bandRow="1">
                <a:tableStyleId>{5940675A-B579-460E-94D1-54222C63F5DA}</a:tableStyleId>
              </a:tblPr>
              <a:tblGrid>
                <a:gridCol w="2382741"/>
                <a:gridCol w="3074504"/>
                <a:gridCol w="3381955"/>
              </a:tblGrid>
              <a:tr h="353529">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t>Articles of Confederation</a:t>
                      </a:r>
                    </a:p>
                  </a:txBody>
                  <a:tcPr/>
                </a:tc>
                <a:tc>
                  <a:txBody>
                    <a:bodyPr/>
                    <a:lstStyle/>
                    <a:p>
                      <a:pPr algn="ctr"/>
                      <a:r>
                        <a:rPr lang="en-US" sz="1500" b="1" dirty="0" smtClean="0"/>
                        <a:t>Constitution</a:t>
                      </a:r>
                      <a:endParaRPr lang="en-US" sz="1500" dirty="0"/>
                    </a:p>
                  </a:txBody>
                  <a:tcPr/>
                </a:tc>
              </a:tr>
              <a:tr h="310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Levying 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Congress could request states to pay 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Congress has right to levy taxes on individuals</a:t>
                      </a:r>
                    </a:p>
                  </a:txBody>
                  <a:tcPr/>
                </a:tc>
              </a:tr>
              <a:tr h="471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Federal courts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system of federal courts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Court system created to deal with issues between citizens, states</a:t>
                      </a:r>
                    </a:p>
                  </a:txBody>
                  <a:tcPr/>
                </a:tc>
              </a:tr>
              <a:tr h="471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Regulation of trade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provision to regulate interstate trade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Congress has right to regulate trade between states</a:t>
                      </a:r>
                    </a:p>
                  </a:txBody>
                  <a:tcPr/>
                </a:tc>
              </a:tr>
              <a:tr h="662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Executive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executive with power. President of U.S. merely presided over Congress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Executive branch headed by President who chooses Cabinet and has checks on power of judiciary and legislature</a:t>
                      </a:r>
                    </a:p>
                  </a:txBody>
                  <a:tcPr/>
                </a:tc>
              </a:tr>
              <a:tr h="471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Amending document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13/13 needed to amend Articles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2/3 of both houses of Congress plus 3/4 of state legislatures or national convention</a:t>
                      </a:r>
                    </a:p>
                  </a:txBody>
                  <a:tcPr/>
                </a:tc>
              </a:tr>
              <a:tr h="662867">
                <a:tc>
                  <a:txBody>
                    <a:bodyPr/>
                    <a:lstStyle/>
                    <a:p>
                      <a:r>
                        <a:rPr lang="en-US" sz="1300" b="1" dirty="0" smtClean="0"/>
                        <a:t>Representation of states </a:t>
                      </a:r>
                      <a:endParaRPr lang="en-US" sz="1300" dirty="0"/>
                    </a:p>
                  </a:txBody>
                  <a:tcPr/>
                </a:tc>
                <a:tc>
                  <a:txBody>
                    <a:bodyPr/>
                    <a:lstStyle/>
                    <a:p>
                      <a:r>
                        <a:rPr lang="en-US" sz="1300" dirty="0" smtClean="0"/>
                        <a:t>Each state received 1 vote regardless of size </a:t>
                      </a:r>
                      <a:endParaRPr lang="en-US" sz="1300" dirty="0"/>
                    </a:p>
                  </a:txBody>
                  <a:tcPr/>
                </a:tc>
                <a:tc>
                  <a:txBody>
                    <a:bodyPr/>
                    <a:lstStyle/>
                    <a:p>
                      <a:r>
                        <a:rPr lang="en-US" sz="1300" dirty="0" smtClean="0"/>
                        <a:t>Upper house (Senate) with 2 votes; lower house (House of Representatives) based on population </a:t>
                      </a:r>
                      <a:endParaRPr lang="en-US" sz="1300" dirty="0"/>
                    </a:p>
                  </a:txBody>
                  <a:tcPr/>
                </a:tc>
              </a:tr>
              <a:tr h="471372">
                <a:tc>
                  <a:txBody>
                    <a:bodyPr/>
                    <a:lstStyle/>
                    <a:p>
                      <a:r>
                        <a:rPr lang="en-US" sz="1300" b="1" dirty="0" smtClean="0"/>
                        <a:t>Raising an army </a:t>
                      </a:r>
                      <a:endParaRPr lang="en-US" sz="1300" dirty="0"/>
                    </a:p>
                  </a:txBody>
                  <a:tcPr/>
                </a:tc>
                <a:tc>
                  <a:txBody>
                    <a:bodyPr/>
                    <a:lstStyle/>
                    <a:p>
                      <a:r>
                        <a:rPr lang="en-US" sz="1300" dirty="0" smtClean="0"/>
                        <a:t>Congress could not draft troops and was dependent on states to contribute forces </a:t>
                      </a:r>
                      <a:endParaRPr lang="en-US" sz="1300" dirty="0"/>
                    </a:p>
                  </a:txBody>
                  <a:tcPr/>
                </a:tc>
                <a:tc>
                  <a:txBody>
                    <a:bodyPr/>
                    <a:lstStyle/>
                    <a:p>
                      <a:r>
                        <a:rPr lang="en-US" sz="1300" dirty="0" smtClean="0"/>
                        <a:t>Congress can raise an army to deal with military situations </a:t>
                      </a:r>
                      <a:endParaRPr lang="en-US" sz="1300" dirty="0"/>
                    </a:p>
                  </a:txBody>
                  <a:tcPr/>
                </a:tc>
              </a:tr>
              <a:tr h="310419">
                <a:tc>
                  <a:txBody>
                    <a:bodyPr/>
                    <a:lstStyle/>
                    <a:p>
                      <a:r>
                        <a:rPr lang="en-US" sz="1300" b="1" dirty="0" smtClean="0"/>
                        <a:t>Interstate commerce </a:t>
                      </a:r>
                      <a:endParaRPr lang="en-US" sz="1300" dirty="0"/>
                    </a:p>
                  </a:txBody>
                  <a:tcPr/>
                </a:tc>
                <a:tc>
                  <a:txBody>
                    <a:bodyPr/>
                    <a:lstStyle/>
                    <a:p>
                      <a:r>
                        <a:rPr lang="en-US" sz="1300" dirty="0" smtClean="0"/>
                        <a:t>No control of trade between states </a:t>
                      </a:r>
                      <a:endParaRPr lang="en-US" sz="1300" dirty="0"/>
                    </a:p>
                  </a:txBody>
                  <a:tcPr/>
                </a:tc>
                <a:tc>
                  <a:txBody>
                    <a:bodyPr/>
                    <a:lstStyle/>
                    <a:p>
                      <a:r>
                        <a:rPr lang="en-US" sz="1300" dirty="0" smtClean="0"/>
                        <a:t>Interstate commerce controlled by Congress </a:t>
                      </a:r>
                      <a:endParaRPr lang="en-US" sz="1300" dirty="0"/>
                    </a:p>
                  </a:txBody>
                  <a:tcPr/>
                </a:tc>
              </a:tr>
              <a:tr h="662867">
                <a:tc>
                  <a:txBody>
                    <a:bodyPr/>
                    <a:lstStyle/>
                    <a:p>
                      <a:r>
                        <a:rPr lang="en-US" sz="1300" b="1" dirty="0" smtClean="0"/>
                        <a:t>Disputes between states </a:t>
                      </a:r>
                      <a:endParaRPr lang="en-US" sz="1300" dirty="0"/>
                    </a:p>
                  </a:txBody>
                  <a:tcPr/>
                </a:tc>
                <a:tc>
                  <a:txBody>
                    <a:bodyPr/>
                    <a:lstStyle/>
                    <a:p>
                      <a:r>
                        <a:rPr lang="en-US" sz="1300" dirty="0" smtClean="0"/>
                        <a:t>Complicated system of arbitration </a:t>
                      </a:r>
                      <a:endParaRPr lang="en-US" sz="1300" dirty="0"/>
                    </a:p>
                  </a:txBody>
                  <a:tcPr/>
                </a:tc>
                <a:tc>
                  <a:txBody>
                    <a:bodyPr/>
                    <a:lstStyle/>
                    <a:p>
                      <a:r>
                        <a:rPr lang="en-US" sz="1300" dirty="0" smtClean="0"/>
                        <a:t>Federal court system to handle disputes between states and residents of different states.</a:t>
                      </a:r>
                      <a:endParaRPr lang="en-US" sz="1300" dirty="0"/>
                    </a:p>
                  </a:txBody>
                  <a:tcPr/>
                </a:tc>
              </a:tr>
              <a:tr h="471372">
                <a:tc>
                  <a:txBody>
                    <a:bodyPr/>
                    <a:lstStyle/>
                    <a:p>
                      <a:r>
                        <a:rPr lang="en-US" sz="1300" b="1" dirty="0" smtClean="0"/>
                        <a:t>Sovereignty </a:t>
                      </a:r>
                      <a:endParaRPr lang="en-US" sz="1300" dirty="0"/>
                    </a:p>
                  </a:txBody>
                  <a:tcPr/>
                </a:tc>
                <a:tc>
                  <a:txBody>
                    <a:bodyPr/>
                    <a:lstStyle/>
                    <a:p>
                      <a:r>
                        <a:rPr lang="en-US" sz="1300" dirty="0" smtClean="0"/>
                        <a:t>Sovereignty resides in states </a:t>
                      </a:r>
                      <a:endParaRPr lang="en-US" sz="1300" dirty="0"/>
                    </a:p>
                  </a:txBody>
                  <a:tcPr/>
                </a:tc>
                <a:tc>
                  <a:txBody>
                    <a:bodyPr/>
                    <a:lstStyle/>
                    <a:p>
                      <a:r>
                        <a:rPr lang="en-US" sz="1300" dirty="0" smtClean="0"/>
                        <a:t>Constitution was established as the supreme law of the land </a:t>
                      </a:r>
                      <a:endParaRPr lang="en-US" sz="1300" dirty="0"/>
                    </a:p>
                  </a:txBody>
                  <a:tcPr/>
                </a:tc>
              </a:tr>
              <a:tr h="471372">
                <a:tc>
                  <a:txBody>
                    <a:bodyPr/>
                    <a:lstStyle/>
                    <a:p>
                      <a:r>
                        <a:rPr lang="en-US" sz="1300" b="1" dirty="0" smtClean="0"/>
                        <a:t>Passing laws </a:t>
                      </a:r>
                      <a:endParaRPr lang="en-US" sz="1300" dirty="0"/>
                    </a:p>
                  </a:txBody>
                  <a:tcPr/>
                </a:tc>
                <a:tc>
                  <a:txBody>
                    <a:bodyPr/>
                    <a:lstStyle/>
                    <a:p>
                      <a:r>
                        <a:rPr lang="en-US" sz="1300" dirty="0" smtClean="0"/>
                        <a:t>9/13 states needed to approve legislation </a:t>
                      </a:r>
                      <a:br>
                        <a:rPr lang="en-US" sz="1300" dirty="0" smtClean="0"/>
                      </a:br>
                      <a:endParaRPr lang="en-US" sz="1300" dirty="0"/>
                    </a:p>
                  </a:txBody>
                  <a:tcPr/>
                </a:tc>
                <a:tc>
                  <a:txBody>
                    <a:bodyPr/>
                    <a:lstStyle/>
                    <a:p>
                      <a:r>
                        <a:rPr lang="en-US" sz="1300" dirty="0" smtClean="0"/>
                        <a:t>50%+1 of both houses plus signature of President </a:t>
                      </a:r>
                      <a:endParaRPr lang="en-US" sz="1300" dirty="0"/>
                    </a:p>
                  </a:txBody>
                  <a:tcPr/>
                </a:tc>
              </a:tr>
            </a:tbl>
          </a:graphicData>
        </a:graphic>
      </p:graphicFrame>
      <p:sp>
        <p:nvSpPr>
          <p:cNvPr id="5" name="Rectangle 4"/>
          <p:cNvSpPr/>
          <p:nvPr/>
        </p:nvSpPr>
        <p:spPr>
          <a:xfrm>
            <a:off x="152400" y="6248400"/>
            <a:ext cx="5257800" cy="400110"/>
          </a:xfrm>
          <a:prstGeom prst="rect">
            <a:avLst/>
          </a:prstGeom>
        </p:spPr>
        <p:txBody>
          <a:bodyPr wrap="square">
            <a:spAutoFit/>
          </a:bodyPr>
          <a:lstStyle/>
          <a:p>
            <a:r>
              <a:rPr lang="en-US" sz="1000" dirty="0" err="1" smtClean="0"/>
              <a:t>Feldmeth</a:t>
            </a:r>
            <a:r>
              <a:rPr lang="en-US" sz="1000" dirty="0" smtClean="0"/>
              <a:t>, Greg D. "Articles of Confederation vs. The Constitution," </a:t>
            </a:r>
            <a:r>
              <a:rPr lang="en-US" sz="1000" i="1" dirty="0" smtClean="0"/>
              <a:t>U.S. History Resources</a:t>
            </a:r>
            <a:r>
              <a:rPr lang="en-US" sz="1000" dirty="0" smtClean="0"/>
              <a:t/>
            </a:r>
            <a:br>
              <a:rPr lang="en-US" sz="1000" dirty="0" smtClean="0"/>
            </a:br>
            <a:r>
              <a:rPr lang="en-US" sz="1000" dirty="0" smtClean="0"/>
              <a:t>..//</a:t>
            </a:r>
            <a:r>
              <a:rPr lang="en-US" sz="1000" dirty="0" err="1" smtClean="0"/>
              <a:t>gfeldmeth</a:t>
            </a:r>
            <a:r>
              <a:rPr lang="en-US" sz="1000" dirty="0" smtClean="0"/>
              <a:t>/</a:t>
            </a:r>
            <a:r>
              <a:rPr lang="en-US" sz="1000" dirty="0" err="1" smtClean="0"/>
              <a:t>chart.art.html</a:t>
            </a:r>
            <a:r>
              <a:rPr lang="en-US" sz="1000" dirty="0" smtClean="0"/>
              <a:t> (24 June 2004</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Independence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None/>
            </a:pPr>
            <a:r>
              <a:rPr lang="en-US" b="1" dirty="0" smtClean="0"/>
              <a:t>Obstacles</a:t>
            </a:r>
          </a:p>
          <a:p>
            <a:r>
              <a:rPr lang="en-US" dirty="0" smtClean="0"/>
              <a:t>Colonial unity </a:t>
            </a:r>
          </a:p>
          <a:p>
            <a:pPr lvl="1"/>
            <a:r>
              <a:rPr lang="en-US" dirty="0" smtClean="0"/>
              <a:t>Diff. reasons for coming to N. Amer.</a:t>
            </a:r>
          </a:p>
          <a:p>
            <a:pPr lvl="1"/>
            <a:r>
              <a:rPr lang="en-US" dirty="0" smtClean="0"/>
              <a:t>Colonists came from diff. countries</a:t>
            </a:r>
          </a:p>
          <a:p>
            <a:r>
              <a:rPr lang="en-US" dirty="0" smtClean="0"/>
              <a:t>Varying economies b/c of geography</a:t>
            </a:r>
          </a:p>
          <a:p>
            <a:r>
              <a:rPr lang="en-US" dirty="0" smtClean="0"/>
              <a:t>Native Americans</a:t>
            </a:r>
          </a:p>
          <a:p>
            <a:r>
              <a:rPr lang="en-US" dirty="0" smtClean="0"/>
              <a:t>Federalists and Anti-federalists</a:t>
            </a:r>
          </a:p>
          <a:p>
            <a:r>
              <a:rPr lang="en-US" dirty="0" smtClean="0"/>
              <a:t>European interventions and war</a:t>
            </a:r>
          </a:p>
          <a:p>
            <a:pPr>
              <a:buNone/>
            </a:pPr>
            <a:endParaRPr lang="en-US" dirty="0" smtClean="0"/>
          </a:p>
          <a:p>
            <a:pPr lvl="1"/>
            <a:endParaRPr lang="en-US"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effectLst>
                  <a:outerShdw blurRad="38100" dist="38100" dir="2700000" algn="tl">
                    <a:srgbClr val="000000">
                      <a:alpha val="43137"/>
                    </a:srgbClr>
                  </a:outerShdw>
                </a:effectLst>
              </a:rPr>
              <a:t>Colonists vs. Great Britain</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828800"/>
            <a:ext cx="4040188" cy="639762"/>
          </a:xfrm>
        </p:spPr>
        <p:txBody>
          <a:bodyPr/>
          <a:lstStyle/>
          <a:p>
            <a:r>
              <a:rPr lang="en-US" dirty="0" smtClean="0"/>
              <a:t>Colonists	</a:t>
            </a:r>
            <a:endParaRPr lang="en-US" dirty="0"/>
          </a:p>
        </p:txBody>
      </p:sp>
      <p:sp>
        <p:nvSpPr>
          <p:cNvPr id="5" name="Content Placeholder 4"/>
          <p:cNvSpPr>
            <a:spLocks noGrp="1"/>
          </p:cNvSpPr>
          <p:nvPr>
            <p:ph sz="half" idx="2"/>
          </p:nvPr>
        </p:nvSpPr>
        <p:spPr>
          <a:xfrm>
            <a:off x="457200" y="2514600"/>
            <a:ext cx="4040188" cy="3951288"/>
          </a:xfrm>
        </p:spPr>
        <p:txBody>
          <a:bodyPr/>
          <a:lstStyle/>
          <a:p>
            <a:r>
              <a:rPr lang="en-US" dirty="0" smtClean="0"/>
              <a:t>Political Distance</a:t>
            </a:r>
          </a:p>
          <a:p>
            <a:pPr lvl="1"/>
            <a:r>
              <a:rPr lang="en-US" b="1" i="1" u="sng" dirty="0" smtClean="0"/>
              <a:t>Was allowed </a:t>
            </a:r>
            <a:r>
              <a:rPr lang="en-US" dirty="0" smtClean="0"/>
              <a:t>to take care of its own affairs for over 150 years</a:t>
            </a:r>
          </a:p>
          <a:p>
            <a:pPr lvl="1"/>
            <a:r>
              <a:rPr lang="en-US" dirty="0" smtClean="0"/>
              <a:t>Protests &amp; boycotts</a:t>
            </a:r>
          </a:p>
          <a:p>
            <a:pPr lvl="1"/>
            <a:r>
              <a:rPr lang="en-US" dirty="0" smtClean="0"/>
              <a:t>Creation of the First Continental Congress</a:t>
            </a:r>
          </a:p>
          <a:p>
            <a:pPr lvl="1"/>
            <a:r>
              <a:rPr lang="en-US" dirty="0" smtClean="0"/>
              <a:t>Declaration of Independence</a:t>
            </a:r>
          </a:p>
          <a:p>
            <a:pPr lvl="1">
              <a:buNone/>
            </a:pPr>
            <a:endParaRPr lang="en-US" dirty="0" smtClean="0"/>
          </a:p>
        </p:txBody>
      </p:sp>
      <p:sp>
        <p:nvSpPr>
          <p:cNvPr id="6" name="Text Placeholder 5"/>
          <p:cNvSpPr>
            <a:spLocks noGrp="1"/>
          </p:cNvSpPr>
          <p:nvPr>
            <p:ph type="body" sz="quarter" idx="3"/>
          </p:nvPr>
        </p:nvSpPr>
        <p:spPr>
          <a:xfrm>
            <a:off x="4648200" y="1752600"/>
            <a:ext cx="4041775" cy="639762"/>
          </a:xfrm>
        </p:spPr>
        <p:txBody>
          <a:bodyPr/>
          <a:lstStyle/>
          <a:p>
            <a:r>
              <a:rPr lang="en-US" dirty="0" smtClean="0"/>
              <a:t>Great Britain</a:t>
            </a:r>
            <a:endParaRPr lang="en-US" dirty="0"/>
          </a:p>
        </p:txBody>
      </p:sp>
      <p:sp>
        <p:nvSpPr>
          <p:cNvPr id="7" name="Content Placeholder 6"/>
          <p:cNvSpPr>
            <a:spLocks noGrp="1"/>
          </p:cNvSpPr>
          <p:nvPr>
            <p:ph sz="quarter" idx="4"/>
          </p:nvPr>
        </p:nvSpPr>
        <p:spPr>
          <a:xfrm>
            <a:off x="4648200" y="2438400"/>
            <a:ext cx="4041775" cy="3951288"/>
          </a:xfrm>
        </p:spPr>
        <p:txBody>
          <a:bodyPr/>
          <a:lstStyle/>
          <a:p>
            <a:r>
              <a:rPr lang="en-US" dirty="0" smtClean="0"/>
              <a:t>British Policies </a:t>
            </a:r>
          </a:p>
          <a:p>
            <a:pPr lvl="1"/>
            <a:r>
              <a:rPr lang="en-US" dirty="0" smtClean="0"/>
              <a:t>Colonists should help pay off the debt from the French and Indian War</a:t>
            </a:r>
          </a:p>
          <a:p>
            <a:pPr lvl="1"/>
            <a:r>
              <a:rPr lang="en-US" dirty="0" smtClean="0"/>
              <a:t>Proclamation Line</a:t>
            </a:r>
          </a:p>
          <a:p>
            <a:pPr lvl="1"/>
            <a:r>
              <a:rPr lang="en-US" dirty="0" smtClean="0"/>
              <a:t>Stamp Act taxes</a:t>
            </a:r>
          </a:p>
          <a:p>
            <a:pPr lvl="1"/>
            <a:r>
              <a:rPr lang="en-US" dirty="0" smtClean="0"/>
              <a:t>Taxation w/o representation</a:t>
            </a:r>
          </a:p>
          <a:p>
            <a:pPr lvl="1"/>
            <a:r>
              <a:rPr lang="en-US" dirty="0" smtClean="0"/>
              <a:t>British soldiers deployed </a:t>
            </a:r>
          </a:p>
          <a:p>
            <a:pPr lvl="1"/>
            <a:r>
              <a:rPr lang="en-US" dirty="0" smtClean="0"/>
              <a:t>War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b="1" dirty="0" smtClean="0"/>
              <a:t>Road to Revolution</a:t>
            </a:r>
            <a:endParaRPr lang="en-US" b="1" dirty="0"/>
          </a:p>
        </p:txBody>
      </p:sp>
      <p:graphicFrame>
        <p:nvGraphicFramePr>
          <p:cNvPr id="10" name="Diagram 9"/>
          <p:cNvGraphicFramePr/>
          <p:nvPr/>
        </p:nvGraphicFramePr>
        <p:xfrm>
          <a:off x="0" y="990600"/>
          <a:ext cx="9144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0" y="3505200"/>
          <a:ext cx="91440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Declaration of Independence</a:t>
            </a:r>
            <a:endParaRPr lang="en-US" b="1" dirty="0"/>
          </a:p>
        </p:txBody>
      </p:sp>
      <p:sp>
        <p:nvSpPr>
          <p:cNvPr id="9" name="Text Placeholder 8"/>
          <p:cNvSpPr>
            <a:spLocks noGrp="1"/>
          </p:cNvSpPr>
          <p:nvPr>
            <p:ph type="body" idx="1"/>
          </p:nvPr>
        </p:nvSpPr>
        <p:spPr/>
        <p:txBody>
          <a:bodyPr/>
          <a:lstStyle/>
          <a:p>
            <a:r>
              <a:rPr lang="en-US" dirty="0" smtClean="0"/>
              <a:t>Background Info</a:t>
            </a:r>
            <a:endParaRPr lang="en-US" dirty="0"/>
          </a:p>
        </p:txBody>
      </p:sp>
      <p:sp>
        <p:nvSpPr>
          <p:cNvPr id="8" name="Content Placeholder 7"/>
          <p:cNvSpPr>
            <a:spLocks noGrp="1"/>
          </p:cNvSpPr>
          <p:nvPr>
            <p:ph sz="half" idx="2"/>
          </p:nvPr>
        </p:nvSpPr>
        <p:spPr/>
        <p:txBody>
          <a:bodyPr>
            <a:normAutofit lnSpcReduction="10000"/>
          </a:bodyPr>
          <a:lstStyle/>
          <a:p>
            <a:r>
              <a:rPr lang="en-US" dirty="0" smtClean="0"/>
              <a:t>Signed July 4, 1776</a:t>
            </a:r>
          </a:p>
          <a:p>
            <a:r>
              <a:rPr lang="en-US" dirty="0" smtClean="0"/>
              <a:t>Supported and urged by Benjamin Franklin and John Adams</a:t>
            </a:r>
          </a:p>
          <a:p>
            <a:r>
              <a:rPr lang="en-US" dirty="0" smtClean="0"/>
              <a:t>Written by Thomas Jefferson</a:t>
            </a:r>
          </a:p>
          <a:p>
            <a:r>
              <a:rPr lang="en-US" dirty="0" smtClean="0"/>
              <a:t>Sent to Britain’s King George and Parliament</a:t>
            </a:r>
          </a:p>
          <a:p>
            <a:r>
              <a:rPr lang="en-US" dirty="0" smtClean="0"/>
              <a:t>First signature from John Hancock</a:t>
            </a:r>
          </a:p>
          <a:p>
            <a:endParaRPr lang="en-US" dirty="0"/>
          </a:p>
        </p:txBody>
      </p:sp>
      <p:sp>
        <p:nvSpPr>
          <p:cNvPr id="10" name="Text Placeholder 9"/>
          <p:cNvSpPr>
            <a:spLocks noGrp="1"/>
          </p:cNvSpPr>
          <p:nvPr>
            <p:ph type="body" sz="quarter" idx="3"/>
          </p:nvPr>
        </p:nvSpPr>
        <p:spPr/>
        <p:txBody>
          <a:bodyPr/>
          <a:lstStyle/>
          <a:p>
            <a:r>
              <a:rPr lang="en-US" dirty="0" smtClean="0"/>
              <a:t>Purpose of Document</a:t>
            </a:r>
            <a:endParaRPr lang="en-US" dirty="0"/>
          </a:p>
        </p:txBody>
      </p:sp>
      <p:sp>
        <p:nvSpPr>
          <p:cNvPr id="11" name="Content Placeholder 10"/>
          <p:cNvSpPr>
            <a:spLocks noGrp="1"/>
          </p:cNvSpPr>
          <p:nvPr>
            <p:ph sz="quarter" idx="4"/>
          </p:nvPr>
        </p:nvSpPr>
        <p:spPr/>
        <p:txBody>
          <a:bodyPr/>
          <a:lstStyle/>
          <a:p>
            <a:r>
              <a:rPr lang="en-US" dirty="0" smtClean="0"/>
              <a:t>Official break between the colonies and Great Britain.</a:t>
            </a:r>
          </a:p>
          <a:p>
            <a:r>
              <a:rPr lang="en-US" dirty="0" smtClean="0"/>
              <a:t>All 13 colonies are now unified states.</a:t>
            </a:r>
          </a:p>
          <a:p>
            <a:r>
              <a:rPr lang="en-US" dirty="0" smtClean="0"/>
              <a:t>States the grievances of the colonies and reason for breaking away from Britain.</a:t>
            </a:r>
          </a:p>
          <a:p>
            <a:r>
              <a:rPr lang="en-US" dirty="0" smtClean="0"/>
              <a:t>Will go to war if necessary to keep their independence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R6HFQi2AmZZiOzeagQlFiiNqOf2PfKCXOL4R81lQWSbvR4R_5W"/>
          <p:cNvPicPr>
            <a:picLocks noChangeAspect="1" noChangeArrowheads="1"/>
          </p:cNvPicPr>
          <p:nvPr/>
        </p:nvPicPr>
        <p:blipFill>
          <a:blip r:embed="rId2" cstate="print"/>
          <a:srcRect/>
          <a:stretch>
            <a:fillRect/>
          </a:stretch>
        </p:blipFill>
        <p:spPr bwMode="auto">
          <a:xfrm>
            <a:off x="304800" y="1676400"/>
            <a:ext cx="1752600" cy="2169060"/>
          </a:xfrm>
          <a:prstGeom prst="rect">
            <a:avLst/>
          </a:prstGeom>
          <a:noFill/>
        </p:spPr>
      </p:pic>
      <p:pic>
        <p:nvPicPr>
          <p:cNvPr id="1028" name="Picture 4" descr="http://t2.gstatic.com/images?q=tbn:ANd9GcThA8CtCJFJEq3OYrNgi--EyqtRtVToc4vxSI6ZhjGwVnXGCSL8"/>
          <p:cNvPicPr>
            <a:picLocks noChangeAspect="1" noChangeArrowheads="1"/>
          </p:cNvPicPr>
          <p:nvPr/>
        </p:nvPicPr>
        <p:blipFill>
          <a:blip r:embed="rId3" cstate="print"/>
          <a:srcRect/>
          <a:stretch>
            <a:fillRect/>
          </a:stretch>
        </p:blipFill>
        <p:spPr bwMode="auto">
          <a:xfrm>
            <a:off x="2362200" y="152400"/>
            <a:ext cx="1828799" cy="2304289"/>
          </a:xfrm>
          <a:prstGeom prst="rect">
            <a:avLst/>
          </a:prstGeom>
          <a:noFill/>
        </p:spPr>
      </p:pic>
      <p:pic>
        <p:nvPicPr>
          <p:cNvPr id="1034" name="Picture 10" descr="http://t1.gstatic.com/images?q=tbn:ANd9GcS6hDa_K2YIBqcqmezlB4qwHStG56Zcl_T6Mlfk1Zf679Oe2uuc"/>
          <p:cNvPicPr>
            <a:picLocks noChangeAspect="1" noChangeArrowheads="1"/>
          </p:cNvPicPr>
          <p:nvPr/>
        </p:nvPicPr>
        <p:blipFill>
          <a:blip r:embed="rId4" cstate="print"/>
          <a:srcRect/>
          <a:stretch>
            <a:fillRect/>
          </a:stretch>
        </p:blipFill>
        <p:spPr bwMode="auto">
          <a:xfrm>
            <a:off x="4343400" y="152400"/>
            <a:ext cx="1804736" cy="2286000"/>
          </a:xfrm>
          <a:prstGeom prst="rect">
            <a:avLst/>
          </a:prstGeom>
          <a:noFill/>
        </p:spPr>
      </p:pic>
      <p:pic>
        <p:nvPicPr>
          <p:cNvPr id="1036" name="Picture 12" descr="http://t2.gstatic.com/images?q=tbn:ANd9GcSafRQLY_FdK35_m_x0e1ZUlbPhm39M4wXJhzVWwKSk1XZPlFDkZA"/>
          <p:cNvPicPr>
            <a:picLocks noChangeAspect="1" noChangeArrowheads="1"/>
          </p:cNvPicPr>
          <p:nvPr/>
        </p:nvPicPr>
        <p:blipFill>
          <a:blip r:embed="rId5" cstate="print"/>
          <a:srcRect/>
          <a:stretch>
            <a:fillRect/>
          </a:stretch>
        </p:blipFill>
        <p:spPr bwMode="auto">
          <a:xfrm>
            <a:off x="6248400" y="1676400"/>
            <a:ext cx="2514600" cy="731410"/>
          </a:xfrm>
          <a:prstGeom prst="rect">
            <a:avLst/>
          </a:prstGeom>
          <a:noFill/>
        </p:spPr>
      </p:pic>
      <p:pic>
        <p:nvPicPr>
          <p:cNvPr id="1038" name="Picture 14" descr="http://www.founding.com/repository/imgLib/20071018_declaration.jpg"/>
          <p:cNvPicPr>
            <a:picLocks noChangeAspect="1" noChangeArrowheads="1"/>
          </p:cNvPicPr>
          <p:nvPr/>
        </p:nvPicPr>
        <p:blipFill>
          <a:blip r:embed="rId6" cstate="print"/>
          <a:srcRect/>
          <a:stretch>
            <a:fillRect/>
          </a:stretch>
        </p:blipFill>
        <p:spPr bwMode="auto">
          <a:xfrm>
            <a:off x="2286000" y="2590800"/>
            <a:ext cx="3429000" cy="4048819"/>
          </a:xfrm>
          <a:prstGeom prst="rect">
            <a:avLst/>
          </a:prstGeom>
          <a:noFill/>
        </p:spPr>
      </p:pic>
      <p:pic>
        <p:nvPicPr>
          <p:cNvPr id="1042" name="Picture 18" descr="http://t0.gstatic.com/images?q=tbn:ANd9GcRG5lUSR_c2TDUN6dw4EcvebFIjiIOKshk3suVmU0JYMSak3Elvvcyf16jr5Q"/>
          <p:cNvPicPr>
            <a:picLocks noChangeAspect="1" noChangeArrowheads="1"/>
          </p:cNvPicPr>
          <p:nvPr/>
        </p:nvPicPr>
        <p:blipFill>
          <a:blip r:embed="rId7" cstate="print"/>
          <a:srcRect/>
          <a:stretch>
            <a:fillRect/>
          </a:stretch>
        </p:blipFill>
        <p:spPr bwMode="auto">
          <a:xfrm>
            <a:off x="5867400" y="2590800"/>
            <a:ext cx="3124200" cy="4059874"/>
          </a:xfrm>
          <a:prstGeom prst="rect">
            <a:avLst/>
          </a:prstGeom>
          <a:noFill/>
        </p:spPr>
      </p:pic>
      <p:pic>
        <p:nvPicPr>
          <p:cNvPr id="1046" name="Picture 22" descr="http://t2.gstatic.com/images?q=tbn:ANd9GcQUAYn0vBvy5lsrVNeWn2pnfOVn5DszVpyLRlxfjiTBNPo3OkC-"/>
          <p:cNvPicPr>
            <a:picLocks noChangeAspect="1" noChangeArrowheads="1"/>
          </p:cNvPicPr>
          <p:nvPr/>
        </p:nvPicPr>
        <p:blipFill>
          <a:blip r:embed="rId8" cstate="print"/>
          <a:srcRect/>
          <a:stretch>
            <a:fillRect/>
          </a:stretch>
        </p:blipFill>
        <p:spPr bwMode="auto">
          <a:xfrm>
            <a:off x="152400" y="4038600"/>
            <a:ext cx="2019600" cy="2590800"/>
          </a:xfrm>
          <a:prstGeom prst="rect">
            <a:avLst/>
          </a:prstGeom>
          <a:noFill/>
        </p:spPr>
      </p:pic>
      <p:pic>
        <p:nvPicPr>
          <p:cNvPr id="1048" name="Picture 24" descr="http://t0.gstatic.com/images?q=tbn:ANd9GcTiuuC2_iy39Lkf_LJjuIKRhGufrGLn47m9HWzi7biLuLdOttI7eg"/>
          <p:cNvPicPr>
            <a:picLocks noChangeAspect="1" noChangeArrowheads="1"/>
          </p:cNvPicPr>
          <p:nvPr/>
        </p:nvPicPr>
        <p:blipFill>
          <a:blip r:embed="rId9" cstate="print"/>
          <a:srcRect l="18182" r="18182"/>
          <a:stretch>
            <a:fillRect/>
          </a:stretch>
        </p:blipFill>
        <p:spPr bwMode="auto">
          <a:xfrm>
            <a:off x="6477000" y="152400"/>
            <a:ext cx="2133600" cy="1362075"/>
          </a:xfrm>
          <a:prstGeom prst="rect">
            <a:avLst/>
          </a:prstGeom>
          <a:noFill/>
        </p:spPr>
      </p:pic>
      <p:pic>
        <p:nvPicPr>
          <p:cNvPr id="1050" name="Picture 26" descr="http://t3.gstatic.com/images?q=tbn:ANd9GcS-QIxfuQ8TKKJC-E6zb3UHROqLkktYUucoTODZfTDB8rfsWwstoQ"/>
          <p:cNvPicPr>
            <a:picLocks noChangeAspect="1" noChangeArrowheads="1"/>
          </p:cNvPicPr>
          <p:nvPr/>
        </p:nvPicPr>
        <p:blipFill>
          <a:blip r:embed="rId10" cstate="print"/>
          <a:srcRect/>
          <a:stretch>
            <a:fillRect/>
          </a:stretch>
        </p:blipFill>
        <p:spPr bwMode="auto">
          <a:xfrm>
            <a:off x="152400" y="152400"/>
            <a:ext cx="2058552" cy="13525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ushistory.org/declaration/images/trumbull-large1.jpg"/>
          <p:cNvPicPr>
            <a:picLocks noChangeAspect="1" noChangeArrowheads="1"/>
          </p:cNvPicPr>
          <p:nvPr/>
        </p:nvPicPr>
        <p:blipFill>
          <a:blip r:embed="rId2" cstate="print"/>
          <a:srcRect/>
          <a:stretch>
            <a:fillRect/>
          </a:stretch>
        </p:blipFill>
        <p:spPr bwMode="auto">
          <a:xfrm>
            <a:off x="685800" y="1600200"/>
            <a:ext cx="7696200" cy="4918378"/>
          </a:xfrm>
          <a:prstGeom prst="rect">
            <a:avLst/>
          </a:prstGeom>
          <a:noFill/>
        </p:spPr>
      </p:pic>
      <p:sp>
        <p:nvSpPr>
          <p:cNvPr id="4" name="Title 3"/>
          <p:cNvSpPr>
            <a:spLocks noGrp="1"/>
          </p:cNvSpPr>
          <p:nvPr>
            <p:ph type="title"/>
          </p:nvPr>
        </p:nvSpPr>
        <p:spPr>
          <a:xfrm>
            <a:off x="152400" y="274638"/>
            <a:ext cx="8839200" cy="1143000"/>
          </a:xfrm>
        </p:spPr>
        <p:txBody>
          <a:bodyPr>
            <a:normAutofit fontScale="90000"/>
          </a:bodyPr>
          <a:lstStyle/>
          <a:p>
            <a:r>
              <a:rPr lang="en-US" b="1" dirty="0" smtClean="0"/>
              <a:t>The Signing of the Declaration of Independence</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438400"/>
            <a:ext cx="7772400" cy="1470025"/>
          </a:xfrm>
        </p:spPr>
        <p:txBody>
          <a:bodyPr/>
          <a:lstStyle/>
          <a:p>
            <a:r>
              <a:rPr lang="en-US" b="1" dirty="0" smtClean="0">
                <a:effectLst>
                  <a:outerShdw blurRad="38100" dist="38100" dir="2700000" algn="tl">
                    <a:srgbClr val="000000">
                      <a:alpha val="43137"/>
                    </a:srgbClr>
                  </a:outerShdw>
                </a:effectLst>
              </a:rPr>
              <a:t>The First National Government</a:t>
            </a:r>
            <a:endParaRPr lang="en-US" b="1" dirty="0">
              <a:effectLst>
                <a:outerShdw blurRad="38100" dist="38100" dir="2700000" algn="tl">
                  <a:srgbClr val="000000">
                    <a:alpha val="43137"/>
                  </a:srgbClr>
                </a:outerShdw>
              </a:effectLst>
            </a:endParaRPr>
          </a:p>
        </p:txBody>
      </p:sp>
      <p:sp>
        <p:nvSpPr>
          <p:cNvPr id="10" name="Subtitle 9"/>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TotalTime>
  <Words>1284</Words>
  <Application>Microsoft Office PowerPoint</Application>
  <PresentationFormat>On-screen Show (4:3)</PresentationFormat>
  <Paragraphs>242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Section 3 Origins of U.S. Government</vt:lpstr>
      <vt:lpstr>Early Influences</vt:lpstr>
      <vt:lpstr>Independence</vt:lpstr>
      <vt:lpstr>Colonists vs. Great Britain</vt:lpstr>
      <vt:lpstr>Road to Revolution</vt:lpstr>
      <vt:lpstr>Declaration of Independence</vt:lpstr>
      <vt:lpstr>Slide 7</vt:lpstr>
      <vt:lpstr>The Signing of the Declaration of Independence</vt:lpstr>
      <vt:lpstr>The First National Government</vt:lpstr>
      <vt:lpstr>Articles of Confederation (1777) and the Second Continental Congress</vt:lpstr>
      <vt:lpstr>Did the Articles of Confederation work?</vt:lpstr>
      <vt:lpstr>The Constitutional Convention</vt:lpstr>
      <vt:lpstr>Convention Background</vt:lpstr>
      <vt:lpstr>Slide 14</vt:lpstr>
      <vt:lpstr>A Closer Look at the Purposed “Plans”</vt:lpstr>
      <vt:lpstr>Slide 16</vt:lpstr>
      <vt:lpstr>The Great Compromise</vt:lpstr>
      <vt:lpstr>Slide 18</vt:lpstr>
      <vt:lpstr>Slide 19</vt:lpstr>
      <vt:lpstr>Articles of Confederation  vs.   The Constitution</vt:lpstr>
      <vt:lpstr>Slide 21</vt:lpstr>
    </vt:vector>
  </TitlesOfParts>
  <Company>Omaha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U.S. Government</dc:title>
  <dc:creator>esakxxm702</dc:creator>
  <cp:lastModifiedBy>esakxxm702</cp:lastModifiedBy>
  <cp:revision>65</cp:revision>
  <dcterms:created xsi:type="dcterms:W3CDTF">2011-08-25T16:29:30Z</dcterms:created>
  <dcterms:modified xsi:type="dcterms:W3CDTF">2013-08-28T15:40:30Z</dcterms:modified>
</cp:coreProperties>
</file>