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FC5E76-1A35-47EB-A6EE-EDABDED4D480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797690B-4A39-4EE9-9AB3-526E49713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Section 1 = The Legislative Branch</a:t>
            </a:r>
          </a:p>
          <a:p>
            <a:r>
              <a:rPr lang="en-US" dirty="0" smtClean="0"/>
              <a:t>Section 2 = The Executive Branch</a:t>
            </a:r>
          </a:p>
          <a:p>
            <a:r>
              <a:rPr lang="en-US" dirty="0" smtClean="0"/>
              <a:t>Section 3 = The Judicial Branch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3 – Powers of Government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Set by the Constitution</a:t>
            </a:r>
          </a:p>
          <a:p>
            <a:pPr lvl="1"/>
            <a:r>
              <a:rPr lang="en-US" dirty="0" smtClean="0"/>
              <a:t>Two members per state</a:t>
            </a:r>
          </a:p>
          <a:p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6 years</a:t>
            </a:r>
          </a:p>
          <a:p>
            <a:r>
              <a:rPr lang="en-US" dirty="0" smtClean="0"/>
              <a:t>Qualifications</a:t>
            </a:r>
          </a:p>
          <a:p>
            <a:pPr lvl="1"/>
            <a:r>
              <a:rPr lang="en-US" dirty="0" smtClean="0"/>
              <a:t>At least 30 years old</a:t>
            </a:r>
          </a:p>
          <a:p>
            <a:pPr lvl="1"/>
            <a:r>
              <a:rPr lang="en-US" dirty="0" smtClean="0"/>
              <a:t>U.S. citizen for at least 9 years</a:t>
            </a:r>
          </a:p>
          <a:p>
            <a:pPr lvl="1"/>
            <a:r>
              <a:rPr lang="en-US" dirty="0" smtClean="0"/>
              <a:t>Legal resident of the state they represent</a:t>
            </a:r>
          </a:p>
          <a:p>
            <a:r>
              <a:rPr lang="en-US" dirty="0" smtClean="0"/>
              <a:t>Salary</a:t>
            </a:r>
          </a:p>
          <a:p>
            <a:pPr lvl="1"/>
            <a:r>
              <a:rPr lang="en-US" dirty="0" smtClean="0"/>
              <a:t>$145,100 annually</a:t>
            </a:r>
          </a:p>
          <a:p>
            <a:pPr lvl="1"/>
            <a:r>
              <a:rPr lang="en-US" dirty="0" smtClean="0"/>
              <a:t>Same benefits and legal protection as House members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Senate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business people or lawyers</a:t>
            </a:r>
          </a:p>
          <a:p>
            <a:r>
              <a:rPr lang="en-US" dirty="0" smtClean="0"/>
              <a:t>Almost everyone has a college degree</a:t>
            </a:r>
          </a:p>
          <a:p>
            <a:pPr lvl="1"/>
            <a:r>
              <a:rPr lang="en-US" dirty="0" smtClean="0"/>
              <a:t>Most have advance degrees</a:t>
            </a:r>
          </a:p>
          <a:p>
            <a:r>
              <a:rPr lang="en-US" dirty="0" smtClean="0"/>
              <a:t>Most members are white</a:t>
            </a:r>
          </a:p>
          <a:p>
            <a:pPr lvl="1"/>
            <a:r>
              <a:rPr lang="en-US" dirty="0" smtClean="0"/>
              <a:t>Male</a:t>
            </a:r>
          </a:p>
          <a:p>
            <a:pPr lvl="1"/>
            <a:r>
              <a:rPr lang="en-US" dirty="0" smtClean="0"/>
              <a:t> 40 years of age or older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Members of Congress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Congressional Leaders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House of Representatives</a:t>
            </a:r>
          </a:p>
          <a:p>
            <a:r>
              <a:rPr lang="en-US" dirty="0" smtClean="0"/>
              <a:t>Speaker</a:t>
            </a:r>
          </a:p>
          <a:p>
            <a:pPr lvl="1"/>
            <a:r>
              <a:rPr lang="en-US" dirty="0" smtClean="0"/>
              <a:t>(R or D)</a:t>
            </a:r>
          </a:p>
          <a:p>
            <a:r>
              <a:rPr lang="en-US" dirty="0" smtClean="0"/>
              <a:t>Floor Leader</a:t>
            </a:r>
          </a:p>
          <a:p>
            <a:pPr lvl="1"/>
            <a:r>
              <a:rPr lang="en-US" dirty="0" smtClean="0"/>
              <a:t>(R and D)</a:t>
            </a:r>
          </a:p>
          <a:p>
            <a:pPr lvl="1"/>
            <a:r>
              <a:rPr lang="en-US" dirty="0" smtClean="0"/>
              <a:t>Majority leader </a:t>
            </a:r>
          </a:p>
          <a:p>
            <a:pPr lvl="2"/>
            <a:r>
              <a:rPr lang="en-US" dirty="0" smtClean="0"/>
              <a:t>Assistant to the Speaker</a:t>
            </a:r>
          </a:p>
          <a:p>
            <a:pPr lvl="1"/>
            <a:r>
              <a:rPr lang="en-US" dirty="0" smtClean="0"/>
              <a:t>Minority leader</a:t>
            </a:r>
          </a:p>
          <a:p>
            <a:pPr lvl="2"/>
            <a:r>
              <a:rPr lang="en-US" dirty="0" smtClean="0"/>
              <a:t>Party’s chief spokesperson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59936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Party Whips</a:t>
            </a:r>
          </a:p>
          <a:p>
            <a:pPr lvl="1"/>
            <a:r>
              <a:rPr lang="en-US" dirty="0" smtClean="0"/>
              <a:t>(R and D)</a:t>
            </a:r>
          </a:p>
          <a:p>
            <a:pPr lvl="1"/>
            <a:r>
              <a:rPr lang="en-US" dirty="0" smtClean="0"/>
              <a:t>monitor/influence how the party’s members vote on legislation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Vice President</a:t>
            </a:r>
          </a:p>
          <a:p>
            <a:pPr lvl="1"/>
            <a:r>
              <a:rPr lang="en-US" dirty="0" smtClean="0"/>
              <a:t>Breaks tie votes</a:t>
            </a:r>
          </a:p>
          <a:p>
            <a:r>
              <a:rPr lang="en-US" dirty="0" smtClean="0"/>
              <a:t>President </a:t>
            </a:r>
            <a:r>
              <a:rPr lang="en-US" i="1" dirty="0" smtClean="0"/>
              <a:t>pro tempore</a:t>
            </a:r>
          </a:p>
          <a:p>
            <a:pPr lvl="1"/>
            <a:r>
              <a:rPr lang="en-US" dirty="0" smtClean="0"/>
              <a:t>Formal head of the senate</a:t>
            </a:r>
          </a:p>
          <a:p>
            <a:pPr lvl="1"/>
            <a:r>
              <a:rPr lang="en-US" dirty="0" smtClean="0"/>
              <a:t>Person in the majority party who has been in the senate the longest</a:t>
            </a:r>
          </a:p>
          <a:p>
            <a:r>
              <a:rPr lang="en-US" dirty="0" smtClean="0"/>
              <a:t>Majority Floor Leader</a:t>
            </a:r>
          </a:p>
          <a:p>
            <a:pPr lvl="1"/>
            <a:r>
              <a:rPr lang="en-US" dirty="0" smtClean="0"/>
              <a:t>Party’s chief spokesperson</a:t>
            </a:r>
          </a:p>
          <a:p>
            <a:r>
              <a:rPr lang="en-US" dirty="0" smtClean="0"/>
              <a:t>Minority Floor Leader</a:t>
            </a:r>
          </a:p>
          <a:p>
            <a:r>
              <a:rPr lang="en-US" dirty="0" smtClean="0"/>
              <a:t>Party Whips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Senate Leadership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 members’ qualifications</a:t>
            </a:r>
          </a:p>
          <a:p>
            <a:pPr lvl="1"/>
            <a:r>
              <a:rPr lang="en-US" dirty="0" smtClean="0"/>
              <a:t>Can refuse to seat the elected member </a:t>
            </a:r>
          </a:p>
          <a:p>
            <a:r>
              <a:rPr lang="en-US" dirty="0" smtClean="0"/>
              <a:t>Judge members’ behavior</a:t>
            </a:r>
          </a:p>
          <a:p>
            <a:pPr lvl="1"/>
            <a:r>
              <a:rPr lang="en-US" dirty="0" smtClean="0"/>
              <a:t>Discipline members</a:t>
            </a:r>
          </a:p>
          <a:p>
            <a:pPr lvl="2"/>
            <a:r>
              <a:rPr lang="en-US" dirty="0" smtClean="0"/>
              <a:t>Censure</a:t>
            </a:r>
          </a:p>
          <a:p>
            <a:pPr lvl="2"/>
            <a:r>
              <a:rPr lang="en-US" dirty="0" smtClean="0"/>
              <a:t>Expulsion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Conduct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Committee System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Standing Committee</a:t>
            </a:r>
          </a:p>
          <a:p>
            <a:pPr lvl="1"/>
            <a:r>
              <a:rPr lang="en-US" dirty="0" smtClean="0"/>
              <a:t>Permanent</a:t>
            </a:r>
          </a:p>
          <a:p>
            <a:pPr lvl="1"/>
            <a:r>
              <a:rPr lang="en-US" dirty="0" smtClean="0"/>
              <a:t>Deal with trade, foreign policy, or finances</a:t>
            </a:r>
          </a:p>
          <a:p>
            <a:pPr lvl="2"/>
            <a:r>
              <a:rPr lang="en-US" dirty="0" smtClean="0"/>
              <a:t>19 in the House</a:t>
            </a:r>
          </a:p>
          <a:p>
            <a:pPr lvl="2"/>
            <a:r>
              <a:rPr lang="en-US" dirty="0" smtClean="0"/>
              <a:t>16 in the Senate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Subcommittees</a:t>
            </a:r>
          </a:p>
          <a:p>
            <a:pPr lvl="1"/>
            <a:r>
              <a:rPr lang="en-US" dirty="0" smtClean="0"/>
              <a:t>Division of standing committees</a:t>
            </a:r>
          </a:p>
          <a:p>
            <a:pPr lvl="1"/>
            <a:r>
              <a:rPr lang="en-US" dirty="0" smtClean="0"/>
              <a:t>More specialized</a:t>
            </a:r>
          </a:p>
          <a:p>
            <a:pPr lvl="2"/>
            <a:r>
              <a:rPr lang="en-US" dirty="0" smtClean="0"/>
              <a:t>About 215 in Congress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Select Committees</a:t>
            </a:r>
          </a:p>
          <a:p>
            <a:pPr lvl="1"/>
            <a:r>
              <a:rPr lang="en-US" dirty="0" smtClean="0"/>
              <a:t>Deal with special issues </a:t>
            </a:r>
          </a:p>
          <a:p>
            <a:pPr lvl="1"/>
            <a:r>
              <a:rPr lang="en-US" dirty="0" smtClean="0"/>
              <a:t>Focus on investigations</a:t>
            </a:r>
          </a:p>
          <a:p>
            <a:pPr lvl="1"/>
            <a:r>
              <a:rPr lang="en-US" dirty="0" smtClean="0"/>
              <a:t>Usually temporary</a:t>
            </a:r>
          </a:p>
          <a:p>
            <a:endParaRPr lang="en-US" dirty="0" smtClean="0"/>
          </a:p>
          <a:p>
            <a:r>
              <a:rPr lang="en-US" dirty="0" smtClean="0"/>
              <a:t>Joint Committees</a:t>
            </a:r>
          </a:p>
          <a:p>
            <a:pPr lvl="1"/>
            <a:r>
              <a:rPr lang="en-US" dirty="0" smtClean="0"/>
              <a:t>Made from members of both House and Senate</a:t>
            </a:r>
          </a:p>
          <a:p>
            <a:pPr lvl="1"/>
            <a:r>
              <a:rPr lang="en-US" dirty="0" smtClean="0"/>
              <a:t>More effective than having 2 separate groups</a:t>
            </a:r>
          </a:p>
          <a:p>
            <a:endParaRPr lang="en-US" dirty="0" smtClean="0"/>
          </a:p>
          <a:p>
            <a:r>
              <a:rPr lang="en-US" dirty="0" smtClean="0"/>
              <a:t>Conference Committees</a:t>
            </a:r>
          </a:p>
          <a:p>
            <a:pPr lvl="1"/>
            <a:r>
              <a:rPr lang="en-US" dirty="0" smtClean="0"/>
              <a:t>Made from members of both House and Senate</a:t>
            </a:r>
          </a:p>
          <a:p>
            <a:pPr lvl="1"/>
            <a:r>
              <a:rPr lang="en-US" dirty="0" smtClean="0"/>
              <a:t>Temporary – work out a compromise on versions of bills passed by both houses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Powers of Congress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Powers given to the federal government by the Constitution to make laws in the following areas: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Government finance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Regulation of commerce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National defense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Law enforcement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National sovereignty 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Expressed Powers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Legislative Branch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3 Section 1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Raise &amp; collect taxes</a:t>
            </a:r>
          </a:p>
          <a:p>
            <a:r>
              <a:rPr lang="en-US" dirty="0" smtClean="0"/>
              <a:t>Regulate foreign &amp; interstate commerce</a:t>
            </a:r>
          </a:p>
          <a:p>
            <a:r>
              <a:rPr lang="en-US" dirty="0" smtClean="0"/>
              <a:t>Coin &amp; print money</a:t>
            </a:r>
          </a:p>
          <a:p>
            <a:r>
              <a:rPr lang="en-US" dirty="0" smtClean="0"/>
              <a:t>Provide &amp; maintain military forces</a:t>
            </a:r>
          </a:p>
          <a:p>
            <a:r>
              <a:rPr lang="en-US" dirty="0" smtClean="0"/>
              <a:t>Admit new states into the union</a:t>
            </a:r>
          </a:p>
          <a:p>
            <a:r>
              <a:rPr lang="en-US" dirty="0" smtClean="0"/>
              <a:t>Determine punishment for treason</a:t>
            </a:r>
          </a:p>
          <a:p>
            <a:r>
              <a:rPr lang="en-US" dirty="0" smtClean="0"/>
              <a:t>To borrow money</a:t>
            </a:r>
          </a:p>
          <a:p>
            <a:r>
              <a:rPr lang="en-US" dirty="0" smtClean="0"/>
              <a:t>Establish rules for becoming a citizen</a:t>
            </a:r>
          </a:p>
          <a:p>
            <a:r>
              <a:rPr lang="en-US" dirty="0" smtClean="0"/>
              <a:t>Set standard of weights &amp; measures</a:t>
            </a:r>
          </a:p>
          <a:p>
            <a:r>
              <a:rPr lang="en-US" dirty="0" smtClean="0"/>
              <a:t>Establish post offices</a:t>
            </a:r>
          </a:p>
          <a:p>
            <a:r>
              <a:rPr lang="en-US" dirty="0" smtClean="0"/>
              <a:t>Declare war</a:t>
            </a:r>
          </a:p>
          <a:p>
            <a:r>
              <a:rPr lang="en-US" dirty="0" smtClean="0"/>
              <a:t>Establish military laws</a:t>
            </a:r>
          </a:p>
          <a:p>
            <a:r>
              <a:rPr lang="en-US" dirty="0" smtClean="0"/>
              <a:t>Call up a national militia</a:t>
            </a:r>
          </a:p>
          <a:p>
            <a:r>
              <a:rPr lang="en-US" dirty="0" smtClean="0"/>
              <a:t>Govern the District of Columbia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Stated by the Constitution</a:t>
            </a:r>
          </a:p>
          <a:p>
            <a:pPr lvl="1"/>
            <a:r>
              <a:rPr lang="en-US" dirty="0" smtClean="0"/>
              <a:t>Given to the Senate, House, or sometimes both</a:t>
            </a:r>
          </a:p>
          <a:p>
            <a:pPr lvl="1"/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Impeaching officials</a:t>
            </a:r>
          </a:p>
          <a:p>
            <a:pPr marL="1188720" lvl="2" indent="-457200"/>
            <a:r>
              <a:rPr lang="en-US" dirty="0" smtClean="0"/>
              <a:t>Bring federal officials trial</a:t>
            </a:r>
          </a:p>
          <a:p>
            <a:pPr marL="1188720" lvl="2" indent="-457200"/>
            <a:r>
              <a:rPr lang="en-US" dirty="0" smtClean="0"/>
              <a:t>House and Senate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Approving treaties</a:t>
            </a:r>
          </a:p>
          <a:p>
            <a:pPr marL="1188720" lvl="2" indent="-457200"/>
            <a:r>
              <a:rPr lang="en-US" dirty="0" smtClean="0"/>
              <a:t>Senate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Approving appointments</a:t>
            </a:r>
          </a:p>
          <a:p>
            <a:pPr marL="1188720" lvl="2" indent="-457200"/>
            <a:r>
              <a:rPr lang="en-US" dirty="0" smtClean="0"/>
              <a:t>Senate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Deciding elections</a:t>
            </a:r>
          </a:p>
          <a:p>
            <a:pPr marL="1188720" lvl="2" indent="-457200"/>
            <a:r>
              <a:rPr lang="en-US" dirty="0" smtClean="0"/>
              <a:t>House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Special Powers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all laws which are necessary and proper.</a:t>
            </a:r>
          </a:p>
          <a:p>
            <a:r>
              <a:rPr lang="en-US" dirty="0" smtClean="0"/>
              <a:t>“Necessary and Proper Clause”</a:t>
            </a:r>
          </a:p>
          <a:p>
            <a:pPr lvl="1"/>
            <a:r>
              <a:rPr lang="en-US" dirty="0" smtClean="0"/>
              <a:t>Creation of a National Bank</a:t>
            </a:r>
          </a:p>
          <a:p>
            <a:pPr lvl="1"/>
            <a:r>
              <a:rPr lang="en-US" dirty="0" smtClean="0"/>
              <a:t>Creation of Military Academies</a:t>
            </a:r>
          </a:p>
          <a:p>
            <a:pPr lvl="1"/>
            <a:r>
              <a:rPr lang="en-US" dirty="0" smtClean="0"/>
              <a:t>Most laws created since 1900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Implied Powers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A Bill becomes A Law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Bill must be introduced to Congress and referred to a committee.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Sent to a subcommittee for consideration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Must obtain committee approval to advance to the floor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Referral to Committee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or subcommittee hearings which are open to the public</a:t>
            </a:r>
          </a:p>
          <a:p>
            <a:r>
              <a:rPr lang="en-US" dirty="0" smtClean="0"/>
              <a:t>Supporters and opponents of the bill can testify</a:t>
            </a:r>
          </a:p>
          <a:p>
            <a:pPr lvl="1"/>
            <a:r>
              <a:rPr lang="en-US" dirty="0" smtClean="0"/>
              <a:t>Interest groups and ordinary people affected by it can also testify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Hearings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 bill is approved in a subcommittee, the exact phrasing is decided</a:t>
            </a:r>
          </a:p>
          <a:p>
            <a:pPr lvl="1"/>
            <a:r>
              <a:rPr lang="en-US" dirty="0" smtClean="0"/>
              <a:t>Very time-consuming process</a:t>
            </a:r>
          </a:p>
          <a:p>
            <a:pPr lvl="1"/>
            <a:r>
              <a:rPr lang="en-US" dirty="0" smtClean="0"/>
              <a:t>Involves lots of details</a:t>
            </a:r>
          </a:p>
          <a:p>
            <a:r>
              <a:rPr lang="en-US" dirty="0" smtClean="0"/>
              <a:t>Bill needs to be passed in a full committee to move forward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Markup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 Floor </a:t>
            </a:r>
            <a:r>
              <a:rPr lang="en-US" dirty="0" smtClean="0"/>
              <a:t>is 1</a:t>
            </a:r>
            <a:r>
              <a:rPr lang="en-US" baseline="30000" dirty="0" smtClean="0"/>
              <a:t>st  </a:t>
            </a:r>
            <a:r>
              <a:rPr lang="en-US" dirty="0" smtClean="0"/>
              <a:t>to vote on the approval of a bill</a:t>
            </a:r>
            <a:endParaRPr lang="en-US" dirty="0" smtClean="0"/>
          </a:p>
          <a:p>
            <a:r>
              <a:rPr lang="en-US" dirty="0" smtClean="0"/>
              <a:t>Senate Floor is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Filibuster = delay tactics to hold off a final vote</a:t>
            </a:r>
          </a:p>
          <a:p>
            <a:r>
              <a:rPr lang="en-US" dirty="0" smtClean="0"/>
              <a:t>Voting</a:t>
            </a:r>
          </a:p>
          <a:p>
            <a:pPr lvl="1"/>
            <a:r>
              <a:rPr lang="en-US" dirty="0" smtClean="0"/>
              <a:t>Roll-call “individual” vote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Floor Consideration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Compromise between the House and Senate on a bill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Conference Committee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the bill, which makes it law</a:t>
            </a:r>
          </a:p>
          <a:p>
            <a:r>
              <a:rPr lang="en-US" dirty="0" smtClean="0"/>
              <a:t>Veto the bill</a:t>
            </a:r>
          </a:p>
          <a:p>
            <a:r>
              <a:rPr lang="en-US" dirty="0" smtClean="0"/>
              <a:t>Keep the bill for 10 days without signing it.</a:t>
            </a:r>
          </a:p>
          <a:p>
            <a:pPr lvl="1"/>
            <a:r>
              <a:rPr lang="en-US" dirty="0" smtClean="0"/>
              <a:t>If Congress is in session, the bill becomes a law without the President’s signature</a:t>
            </a:r>
          </a:p>
          <a:p>
            <a:r>
              <a:rPr lang="en-US" dirty="0" smtClean="0"/>
              <a:t>Pocket Veto</a:t>
            </a:r>
          </a:p>
          <a:p>
            <a:pPr lvl="1"/>
            <a:r>
              <a:rPr lang="en-US" dirty="0" smtClean="0"/>
              <a:t>President keeps it for 10 days when Congress is not in session and it </a:t>
            </a:r>
            <a:r>
              <a:rPr lang="en-US" smtClean="0"/>
              <a:t>does not become a law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Presidential Action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 and Sessions</a:t>
            </a:r>
          </a:p>
          <a:p>
            <a:r>
              <a:rPr lang="en-US" dirty="0" smtClean="0"/>
              <a:t>Term Limits</a:t>
            </a:r>
          </a:p>
          <a:p>
            <a:r>
              <a:rPr lang="en-US" dirty="0" smtClean="0"/>
              <a:t>Congressional Leaders</a:t>
            </a:r>
          </a:p>
          <a:p>
            <a:r>
              <a:rPr lang="en-US" dirty="0" smtClean="0"/>
              <a:t>Rules of Conduct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 of Congress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Size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 by Congress </a:t>
            </a:r>
          </a:p>
          <a:p>
            <a:pPr lvl="1"/>
            <a:r>
              <a:rPr lang="en-US" dirty="0" smtClean="0"/>
              <a:t>Based off of state population</a:t>
            </a:r>
          </a:p>
          <a:p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2 years</a:t>
            </a:r>
          </a:p>
          <a:p>
            <a:r>
              <a:rPr lang="en-US" dirty="0" smtClean="0"/>
              <a:t>Congressional Districts</a:t>
            </a:r>
          </a:p>
          <a:p>
            <a:pPr lvl="1"/>
            <a:r>
              <a:rPr lang="en-US" dirty="0" smtClean="0"/>
              <a:t>Apportion = house seats are given to each state</a:t>
            </a:r>
          </a:p>
          <a:p>
            <a:pPr lvl="1"/>
            <a:r>
              <a:rPr lang="en-US" dirty="0" smtClean="0"/>
              <a:t>State legislature determines state district boundaries</a:t>
            </a:r>
          </a:p>
          <a:p>
            <a:pPr lvl="1"/>
            <a:r>
              <a:rPr lang="en-US" dirty="0" smtClean="0"/>
              <a:t>Gerrymandering</a:t>
            </a:r>
          </a:p>
          <a:p>
            <a:pPr lvl="2"/>
            <a:r>
              <a:rPr lang="en-US" dirty="0" smtClean="0"/>
              <a:t>Districts are sometimes drawn for political reasons</a:t>
            </a:r>
          </a:p>
          <a:p>
            <a:pPr lvl="2"/>
            <a:r>
              <a:rPr lang="en-US" dirty="0" smtClean="0"/>
              <a:t>Favor one party over the other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House of Representatives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b="1" dirty="0" smtClean="0"/>
              <a:t>2000-2010 District Map</a:t>
            </a:r>
            <a:endParaRPr lang="en-US" b="1" dirty="0"/>
          </a:p>
        </p:txBody>
      </p:sp>
      <p:pic>
        <p:nvPicPr>
          <p:cNvPr id="1026" name="Picture 2" descr="http://www.norrisppd.com/image/misc/Nebraska_Congressional_Districts_map.jpg"/>
          <p:cNvPicPr>
            <a:picLocks noChangeAspect="1" noChangeArrowheads="1"/>
          </p:cNvPicPr>
          <p:nvPr/>
        </p:nvPicPr>
        <p:blipFill>
          <a:blip r:embed="rId2" cstate="print"/>
          <a:srcRect l="813" t="1677" b="2725"/>
          <a:stretch>
            <a:fillRect/>
          </a:stretch>
        </p:blipFill>
        <p:spPr bwMode="auto">
          <a:xfrm>
            <a:off x="228600" y="1828800"/>
            <a:ext cx="8686800" cy="4058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up with Sarpy County?</a:t>
            </a:r>
            <a:endParaRPr lang="en-US" b="1" dirty="0"/>
          </a:p>
        </p:txBody>
      </p:sp>
      <p:pic>
        <p:nvPicPr>
          <p:cNvPr id="21506" name="Picture 2" descr="http://cdn2-b.examiner.com/sites/default/files/styles/large/hash/36/fe/36fe8e144a52fad9886920f7500fa5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5271247" cy="4267200"/>
          </a:xfrm>
          <a:prstGeom prst="rect">
            <a:avLst/>
          </a:prstGeom>
          <a:noFill/>
        </p:spPr>
      </p:pic>
      <p:pic>
        <p:nvPicPr>
          <p:cNvPr id="5" name="Picture 4" descr="http://upload.wikimedia.org/wikipedia/commons/thumb/f/f9/Rep._Jeff_Fortenberry.jpg/80px-Rep._Jeff_Fortenber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752600"/>
            <a:ext cx="1320799" cy="1981201"/>
          </a:xfrm>
          <a:prstGeom prst="rect">
            <a:avLst/>
          </a:prstGeom>
          <a:noFill/>
        </p:spPr>
      </p:pic>
      <p:pic>
        <p:nvPicPr>
          <p:cNvPr id="6" name="Picture 6" descr="http://upload.wikimedia.org/wikipedia/commons/thumb/c/c7/Lee_Terry%2C_official_portrait%2C_111th_Congress.jpg/98px-Lee_Terry%2C_official_portrait%2C_111th_Congress.jpg"/>
          <p:cNvPicPr>
            <a:picLocks noChangeAspect="1" noChangeArrowheads="1"/>
          </p:cNvPicPr>
          <p:nvPr/>
        </p:nvPicPr>
        <p:blipFill>
          <a:blip r:embed="rId4" cstate="print"/>
          <a:srcRect l="5808" r="9419"/>
          <a:stretch>
            <a:fillRect/>
          </a:stretch>
        </p:blipFill>
        <p:spPr bwMode="auto">
          <a:xfrm>
            <a:off x="7467600" y="2743200"/>
            <a:ext cx="1371600" cy="1981200"/>
          </a:xfrm>
          <a:prstGeom prst="rect">
            <a:avLst/>
          </a:prstGeom>
          <a:noFill/>
        </p:spPr>
      </p:pic>
      <p:pic>
        <p:nvPicPr>
          <p:cNvPr id="7" name="Picture 8" descr="http://upload.wikimedia.org/wikipedia/commons/thumb/a/a1/Adrian_Smith%2C_official_110th_Congress_photo_portrait.jpg/80px-Adrian_Smith%2C_official_110th_Congress_photo_portrai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038600"/>
            <a:ext cx="1320799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campaignsecrets.com/ff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04800"/>
            <a:ext cx="4443919" cy="626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/>
          <a:p>
            <a:r>
              <a:rPr lang="en-US" b="1" dirty="0" smtClean="0"/>
              <a:t>Gerrymandering</a:t>
            </a:r>
            <a:endParaRPr lang="en-US" b="1" dirty="0"/>
          </a:p>
        </p:txBody>
      </p:sp>
      <p:pic>
        <p:nvPicPr>
          <p:cNvPr id="23554" name="Picture 2" descr="http://upload.wikimedia.org/wikipedia/commons/e/e1/AZ-districts-109-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6532667" cy="3838575"/>
          </a:xfrm>
          <a:prstGeom prst="rect">
            <a:avLst/>
          </a:prstGeom>
          <a:noFill/>
        </p:spPr>
      </p:pic>
      <p:pic>
        <p:nvPicPr>
          <p:cNvPr id="23556" name="Picture 4" descr="http://www.gerrymandering.senategop.net/Pictures/Tribcarto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04800"/>
            <a:ext cx="3810000" cy="305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</a:p>
          <a:p>
            <a:pPr lvl="1"/>
            <a:r>
              <a:rPr lang="en-US" dirty="0" smtClean="0"/>
              <a:t>At least 25 years old</a:t>
            </a:r>
          </a:p>
          <a:p>
            <a:pPr lvl="1"/>
            <a:r>
              <a:rPr lang="en-US" dirty="0" smtClean="0"/>
              <a:t>U.S. citizen for at least seven years</a:t>
            </a:r>
          </a:p>
          <a:p>
            <a:pPr lvl="1"/>
            <a:r>
              <a:rPr lang="en-US" dirty="0" smtClean="0"/>
              <a:t>Legal resident of the state they represent</a:t>
            </a:r>
          </a:p>
          <a:p>
            <a:r>
              <a:rPr lang="en-US" dirty="0" smtClean="0"/>
              <a:t>Salary and Benefits</a:t>
            </a:r>
          </a:p>
          <a:p>
            <a:pPr lvl="1"/>
            <a:r>
              <a:rPr lang="en-US" dirty="0" smtClean="0"/>
              <a:t>$145,100 annually</a:t>
            </a:r>
          </a:p>
          <a:p>
            <a:pPr lvl="1"/>
            <a:r>
              <a:rPr lang="en-US" dirty="0" smtClean="0"/>
              <a:t>Pay increase if re-elected</a:t>
            </a:r>
          </a:p>
          <a:p>
            <a:pPr lvl="1"/>
            <a:r>
              <a:rPr lang="en-US" dirty="0" smtClean="0"/>
              <a:t>Lots of Benefits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263</TotalTime>
  <Words>765</Words>
  <Application>Microsoft Office PowerPoint</Application>
  <PresentationFormat>On-screen Show (4:3)</PresentationFormat>
  <Paragraphs>178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Paper</vt:lpstr>
      <vt:lpstr>Unit 3 – Powers of Government</vt:lpstr>
      <vt:lpstr>Unit 3 Section 1</vt:lpstr>
      <vt:lpstr>Organization of Congress</vt:lpstr>
      <vt:lpstr>House of Representatives</vt:lpstr>
      <vt:lpstr>2000-2010 District Map</vt:lpstr>
      <vt:lpstr>What is up with Sarpy County?</vt:lpstr>
      <vt:lpstr>Slide 7</vt:lpstr>
      <vt:lpstr>Gerrymandering</vt:lpstr>
      <vt:lpstr>Slide 9</vt:lpstr>
      <vt:lpstr>Senate</vt:lpstr>
      <vt:lpstr>Members of Congress</vt:lpstr>
      <vt:lpstr>Congressional Leaders</vt:lpstr>
      <vt:lpstr>Senate Leadership</vt:lpstr>
      <vt:lpstr>Conduct</vt:lpstr>
      <vt:lpstr>The Committee System</vt:lpstr>
      <vt:lpstr>Types</vt:lpstr>
      <vt:lpstr>Slide 17</vt:lpstr>
      <vt:lpstr>Powers of Congress</vt:lpstr>
      <vt:lpstr>Expressed Powers</vt:lpstr>
      <vt:lpstr>Slide 20</vt:lpstr>
      <vt:lpstr>Special Powers</vt:lpstr>
      <vt:lpstr>Implied Powers</vt:lpstr>
      <vt:lpstr>How A Bill becomes A Law</vt:lpstr>
      <vt:lpstr>Referral to Committee</vt:lpstr>
      <vt:lpstr>Hearings</vt:lpstr>
      <vt:lpstr>Markup</vt:lpstr>
      <vt:lpstr>Floor Consideration</vt:lpstr>
      <vt:lpstr>Conference Committee</vt:lpstr>
      <vt:lpstr>Presidential Action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Powers of Government</dc:title>
  <dc:creator>esakxxm702</dc:creator>
  <cp:lastModifiedBy>esakxxm702</cp:lastModifiedBy>
  <cp:revision>31</cp:revision>
  <dcterms:created xsi:type="dcterms:W3CDTF">2011-11-07T14:02:28Z</dcterms:created>
  <dcterms:modified xsi:type="dcterms:W3CDTF">2011-11-14T13:42:43Z</dcterms:modified>
</cp:coreProperties>
</file>