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430CF7-D837-449B-8564-82E98AAACF95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11DB46-C078-4C1C-B8E9-54550542E36A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0CF7-D837-449B-8564-82E98AAACF95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DB46-C078-4C1C-B8E9-54550542E36A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0CF7-D837-449B-8564-82E98AAACF95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DB46-C078-4C1C-B8E9-54550542E36A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0CF7-D837-449B-8564-82E98AAACF95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DB46-C078-4C1C-B8E9-54550542E36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0CF7-D837-449B-8564-82E98AAACF95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DB46-C078-4C1C-B8E9-54550542E3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0CF7-D837-449B-8564-82E98AAACF95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DB46-C078-4C1C-B8E9-54550542E36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0CF7-D837-449B-8564-82E98AAACF95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DB46-C078-4C1C-B8E9-54550542E36A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0CF7-D837-449B-8564-82E98AAACF95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DB46-C078-4C1C-B8E9-54550542E36A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0CF7-D837-449B-8564-82E98AAACF95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DB46-C078-4C1C-B8E9-54550542E3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0CF7-D837-449B-8564-82E98AAACF95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DB46-C078-4C1C-B8E9-54550542E3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0CF7-D837-449B-8564-82E98AAACF95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DB46-C078-4C1C-B8E9-54550542E3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3430CF7-D837-449B-8564-82E98AAACF95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B11DB46-C078-4C1C-B8E9-54550542E3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upload.wikimedia.org/wikipedia/commons/4/4c/Franz_ferdinand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Growing Tensions in Europe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Imperialism, Monarchies, and Alliances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76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Imperialism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2240280"/>
            <a:ext cx="4267200" cy="3877056"/>
          </a:xfrm>
        </p:spPr>
        <p:txBody>
          <a:bodyPr>
            <a:normAutofit fontScale="92500"/>
          </a:bodyPr>
          <a:lstStyle/>
          <a:p>
            <a:pPr marL="342900" lvl="1" indent="-342900"/>
            <a:r>
              <a:rPr lang="en-US" altLang="en-US" dirty="0"/>
              <a:t>The quest for colonial empires</a:t>
            </a:r>
            <a:r>
              <a:rPr lang="en-US" altLang="en-US" dirty="0" smtClean="0"/>
              <a:t>.</a:t>
            </a:r>
          </a:p>
          <a:p>
            <a:pPr marL="708660" lvl="2" indent="-342900"/>
            <a:r>
              <a:rPr lang="en-US" altLang="en-US" dirty="0" smtClean="0"/>
              <a:t>Why?</a:t>
            </a:r>
          </a:p>
          <a:p>
            <a:pPr marL="1074420" lvl="3" indent="-342900"/>
            <a:r>
              <a:rPr lang="en-US" altLang="en-US" dirty="0" smtClean="0"/>
              <a:t>Land</a:t>
            </a:r>
          </a:p>
          <a:p>
            <a:pPr marL="1074420" lvl="3" indent="-342900"/>
            <a:r>
              <a:rPr lang="en-US" altLang="en-US" dirty="0" smtClean="0"/>
              <a:t>Natural Resources</a:t>
            </a:r>
          </a:p>
          <a:p>
            <a:pPr marL="1074420" lvl="3" indent="-342900"/>
            <a:r>
              <a:rPr lang="en-US" altLang="en-US" dirty="0" smtClean="0"/>
              <a:t>Trade</a:t>
            </a:r>
          </a:p>
          <a:p>
            <a:pPr marL="342900" lvl="1" indent="-342900"/>
            <a:r>
              <a:rPr lang="en-US" altLang="en-US" dirty="0"/>
              <a:t>Every country did this!</a:t>
            </a:r>
          </a:p>
          <a:p>
            <a:pPr marL="342900" lvl="1" indent="-342900"/>
            <a:r>
              <a:rPr lang="en-US" altLang="en-US" dirty="0"/>
              <a:t>Examples</a:t>
            </a:r>
          </a:p>
          <a:p>
            <a:pPr marL="708660" lvl="2" indent="-342900"/>
            <a:r>
              <a:rPr lang="en-US" altLang="en-US" dirty="0"/>
              <a:t>13 original colonies was part of the British Empire</a:t>
            </a:r>
          </a:p>
          <a:p>
            <a:pPr marL="708660" lvl="2" indent="-342900"/>
            <a:r>
              <a:rPr lang="en-US" altLang="en-US" dirty="0"/>
              <a:t>Louisiana Territory was part of the French Empire</a:t>
            </a:r>
          </a:p>
          <a:p>
            <a:pPr marL="342900" lvl="1" indent="-342900"/>
            <a:endParaRPr lang="en-US" alt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876799" y="2240280"/>
            <a:ext cx="3886201" cy="3877056"/>
          </a:xfrm>
        </p:spPr>
        <p:txBody>
          <a:bodyPr/>
          <a:lstStyle/>
          <a:p>
            <a:pPr marL="342900" lvl="1" indent="-342900"/>
            <a:r>
              <a:rPr lang="en-US" altLang="en-US" dirty="0"/>
              <a:t>Pros.</a:t>
            </a:r>
          </a:p>
          <a:p>
            <a:pPr marL="708660" lvl="2" indent="-342900"/>
            <a:r>
              <a:rPr lang="en-US" altLang="en-US" dirty="0"/>
              <a:t>More $$$</a:t>
            </a:r>
          </a:p>
          <a:p>
            <a:pPr marL="708660" lvl="2" indent="-342900"/>
            <a:r>
              <a:rPr lang="en-US" altLang="en-US" dirty="0"/>
              <a:t>Political &amp; Economic Influence</a:t>
            </a:r>
          </a:p>
          <a:p>
            <a:pPr marL="708660" lvl="2" indent="-342900"/>
            <a:r>
              <a:rPr lang="en-US" altLang="en-US" dirty="0"/>
              <a:t>“World Power” Status</a:t>
            </a:r>
          </a:p>
          <a:p>
            <a:r>
              <a:rPr lang="en-US" dirty="0" smtClean="0"/>
              <a:t>Cons.</a:t>
            </a:r>
          </a:p>
          <a:p>
            <a:pPr lvl="1"/>
            <a:r>
              <a:rPr lang="en-US" sz="2000" dirty="0"/>
              <a:t>More $$$</a:t>
            </a:r>
          </a:p>
          <a:p>
            <a:pPr lvl="1"/>
            <a:r>
              <a:rPr lang="en-US" sz="2000" dirty="0"/>
              <a:t>Larger Military Required</a:t>
            </a:r>
          </a:p>
          <a:p>
            <a:pPr lvl="1"/>
            <a:r>
              <a:rPr lang="en-US" sz="2000" dirty="0" smtClean="0"/>
              <a:t>Native Population</a:t>
            </a:r>
          </a:p>
        </p:txBody>
      </p:sp>
    </p:spTree>
    <p:extLst>
      <p:ext uri="{BB962C8B-B14F-4D97-AF65-F5344CB8AC3E}">
        <p14:creationId xmlns:p14="http://schemas.microsoft.com/office/powerpoint/2010/main" val="3965437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Growing nations are in need of more resources for their country so they expand into other areas and take control.</a:t>
            </a:r>
          </a:p>
          <a:p>
            <a:r>
              <a:rPr lang="en-US" dirty="0" smtClean="0"/>
              <a:t>Bordering countries begin to get paranoid and react by building up their militaries for protection.</a:t>
            </a:r>
          </a:p>
          <a:p>
            <a:r>
              <a:rPr lang="en-US" dirty="0" smtClean="0"/>
              <a:t>Some countries are not able to build as big of militaries as others and form alliances with other nations for additional help.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Imperialism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667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Manifest Destiny</a:t>
            </a:r>
          </a:p>
          <a:p>
            <a:r>
              <a:rPr lang="en-US" dirty="0" smtClean="0"/>
              <a:t>Territories in the Caribbean and South Pacific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Imperialism</a:t>
            </a:r>
            <a:endParaRPr lang="en-US" dirty="0"/>
          </a:p>
        </p:txBody>
      </p:sp>
      <p:pic>
        <p:nvPicPr>
          <p:cNvPr id="4" name="Picture 5" descr="Imperia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8" t="2040" r="3381" b="2350"/>
          <a:stretch/>
        </p:blipFill>
        <p:spPr bwMode="auto">
          <a:xfrm>
            <a:off x="5562600" y="3203989"/>
            <a:ext cx="2791691" cy="3293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manifestdestinylar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425" y="3203989"/>
            <a:ext cx="4600357" cy="3293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2123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1104453"/>
          </a:xfrm>
        </p:spPr>
        <p:txBody>
          <a:bodyPr/>
          <a:lstStyle/>
          <a:p>
            <a:r>
              <a:rPr lang="en-US" dirty="0" smtClean="0"/>
              <a:t>Royal families from Europe are all connected in some way. (Blood or Marriage)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Monarchies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7382" y="5943600"/>
            <a:ext cx="2142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Kaiser Wilhelm II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789216" y="5943600"/>
            <a:ext cx="1814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King George V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681355" y="5936673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Tsar Nicholas II</a:t>
            </a:r>
            <a:endParaRPr lang="en-US" b="1" dirty="0"/>
          </a:p>
        </p:txBody>
      </p:sp>
      <p:pic>
        <p:nvPicPr>
          <p:cNvPr id="1026" name="Picture 2" descr="https://mstartzman.pbworks.com/f/kaiser%20wilhelm%20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07326"/>
            <a:ext cx="2050473" cy="266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s1.yimg.com/bt/api/res/1.2/5oP62aaSQOJxY.fMT1k6uw--/YXBwaWQ9eW5ld3M7cT04NTt3PTYzMA--/http:/l.yimg.com/os/publish-images/news/2014-03-14/98c95150-ab84-11e3-9a28-b92a655fa66c_PA-7565515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152"/>
          <a:stretch/>
        </p:blipFill>
        <p:spPr bwMode="auto">
          <a:xfrm>
            <a:off x="6567055" y="3207326"/>
            <a:ext cx="2057400" cy="2657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H="1">
            <a:off x="2714006" y="4535920"/>
            <a:ext cx="3762994" cy="3319"/>
          </a:xfrm>
          <a:prstGeom prst="straightConnector1">
            <a:avLst/>
          </a:prstGeom>
          <a:ln w="57150">
            <a:solidFill>
              <a:schemeClr val="accent1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8" name="Picture 4" descr="http://news.bbcimg.co.uk/media/images/56301000/jpg/_56301957_3278990%281%29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99"/>
          <a:stretch/>
        </p:blipFill>
        <p:spPr bwMode="auto">
          <a:xfrm>
            <a:off x="3581397" y="3207326"/>
            <a:ext cx="2057400" cy="2657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 flipH="1">
            <a:off x="2589313" y="4135998"/>
            <a:ext cx="107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Cousins</a:t>
            </a:r>
            <a:endParaRPr lang="en-US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5604161" y="4571322"/>
            <a:ext cx="1042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Cousins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97961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Subjects vs. Rulers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066800" y="2133600"/>
            <a:ext cx="3442446" cy="460248"/>
          </a:xfrm>
        </p:spPr>
        <p:txBody>
          <a:bodyPr/>
          <a:lstStyle/>
          <a:p>
            <a:r>
              <a:rPr lang="en-US" b="1" dirty="0" smtClean="0"/>
              <a:t>SUBJECTS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688488" y="2743200"/>
            <a:ext cx="3803904" cy="35814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The Industrial </a:t>
            </a:r>
            <a:r>
              <a:rPr lang="en-US" dirty="0" smtClean="0"/>
              <a:t>Revolution</a:t>
            </a:r>
          </a:p>
          <a:p>
            <a:pPr lvl="1">
              <a:defRPr/>
            </a:pPr>
            <a:r>
              <a:rPr lang="en-US" dirty="0" smtClean="0"/>
              <a:t>Hundreds </a:t>
            </a:r>
            <a:r>
              <a:rPr lang="en-US" dirty="0"/>
              <a:t>of thousands move from the country to the cities for jobs in factories – jobs are too few </a:t>
            </a:r>
          </a:p>
          <a:p>
            <a:pPr lvl="1">
              <a:defRPr/>
            </a:pPr>
            <a:r>
              <a:rPr lang="en-US" dirty="0"/>
              <a:t>Cities become quickly overcrowded</a:t>
            </a:r>
          </a:p>
          <a:p>
            <a:pPr>
              <a:defRPr/>
            </a:pPr>
            <a:r>
              <a:rPr lang="en-US" dirty="0"/>
              <a:t>Large split between the rich and poor</a:t>
            </a:r>
          </a:p>
          <a:p>
            <a:pPr>
              <a:defRPr/>
            </a:pPr>
            <a:r>
              <a:rPr lang="en-US" dirty="0"/>
              <a:t>People are fed up with Royal Families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3000" y="2133600"/>
            <a:ext cx="3447288" cy="460248"/>
          </a:xfrm>
        </p:spPr>
        <p:txBody>
          <a:bodyPr/>
          <a:lstStyle/>
          <a:p>
            <a:r>
              <a:rPr lang="en-US" b="1" dirty="0" smtClean="0"/>
              <a:t>RULERS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67000"/>
            <a:ext cx="3799728" cy="3450336"/>
          </a:xfrm>
        </p:spPr>
        <p:txBody>
          <a:bodyPr/>
          <a:lstStyle/>
          <a:p>
            <a:r>
              <a:rPr lang="en-US" dirty="0" smtClean="0"/>
              <a:t>Power has been limited through the years</a:t>
            </a:r>
          </a:p>
          <a:p>
            <a:r>
              <a:rPr lang="en-US" dirty="0" smtClean="0"/>
              <a:t>Still live entitled</a:t>
            </a:r>
          </a:p>
          <a:p>
            <a:pPr lvl="1"/>
            <a:r>
              <a:rPr lang="en-US" dirty="0" smtClean="0"/>
              <a:t>Palaces &amp; Crown Jewels</a:t>
            </a:r>
          </a:p>
          <a:p>
            <a:r>
              <a:rPr lang="en-US" dirty="0" smtClean="0"/>
              <a:t>Don’t understand the issues facing their subjects</a:t>
            </a:r>
          </a:p>
          <a:p>
            <a:pPr lvl="1"/>
            <a:r>
              <a:rPr lang="en-US" dirty="0" smtClean="0"/>
              <a:t>Some don’t even care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36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Monarchy in Russia is teetering</a:t>
            </a:r>
          </a:p>
          <a:p>
            <a:pPr lvl="1"/>
            <a:r>
              <a:rPr lang="en-US" dirty="0" smtClean="0"/>
              <a:t>Revolution is in the near future to overthrow the centuries old monarchy</a:t>
            </a:r>
          </a:p>
          <a:p>
            <a:r>
              <a:rPr lang="en-US" dirty="0" smtClean="0"/>
              <a:t>European countries begin to mobilize and strengthen their militaries for hostilities</a:t>
            </a:r>
          </a:p>
          <a:p>
            <a:pPr lvl="1"/>
            <a:r>
              <a:rPr lang="en-US" b="1" u="sng" dirty="0" smtClean="0"/>
              <a:t>Militarism</a:t>
            </a:r>
            <a:r>
              <a:rPr lang="en-US" dirty="0" smtClean="0"/>
              <a:t> = </a:t>
            </a:r>
            <a:r>
              <a:rPr lang="en-US" altLang="en-US" sz="2400" dirty="0"/>
              <a:t>The principle or policy of maintaining a large military establishment.</a:t>
            </a:r>
          </a:p>
          <a:p>
            <a:pPr lvl="1"/>
            <a:r>
              <a:rPr lang="en-US" dirty="0" smtClean="0"/>
              <a:t>Army and Naval Superiority is key to any nation wanting to be a super power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Tension Escalates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136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countries are unable to build militaries large enough to protect from outside threats.</a:t>
            </a:r>
          </a:p>
          <a:p>
            <a:pPr lvl="1"/>
            <a:r>
              <a:rPr lang="en-US" dirty="0" smtClean="0"/>
              <a:t>Small economies</a:t>
            </a:r>
          </a:p>
          <a:p>
            <a:pPr lvl="1"/>
            <a:r>
              <a:rPr lang="en-US" dirty="0" smtClean="0"/>
              <a:t>Fewer citizens</a:t>
            </a:r>
          </a:p>
          <a:p>
            <a:pPr lvl="1"/>
            <a:r>
              <a:rPr lang="en-US" dirty="0" smtClean="0"/>
              <a:t>Not as advanced in technology</a:t>
            </a:r>
          </a:p>
          <a:p>
            <a:r>
              <a:rPr lang="en-US" dirty="0" smtClean="0"/>
              <a:t>These countries will form alliances with other nations for protection if an attack were to happen.</a:t>
            </a:r>
          </a:p>
          <a:p>
            <a:pPr lvl="1"/>
            <a:r>
              <a:rPr lang="en-US" altLang="en-US" sz="2400" b="1" u="sng" dirty="0" smtClean="0"/>
              <a:t>Alliance</a:t>
            </a:r>
            <a:r>
              <a:rPr lang="en-US" altLang="en-US" sz="2400" dirty="0" smtClean="0"/>
              <a:t> = A </a:t>
            </a:r>
            <a:r>
              <a:rPr lang="en-US" altLang="en-US" sz="2400" dirty="0"/>
              <a:t>formal agreement or treaty between two or more nations to cooperate for specific purposes.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 of Alliances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802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1" y="2248347"/>
            <a:ext cx="5486400" cy="4381053"/>
          </a:xfrm>
        </p:spPr>
        <p:txBody>
          <a:bodyPr>
            <a:normAutofit fontScale="85000" lnSpcReduction="10000"/>
          </a:bodyPr>
          <a:lstStyle/>
          <a:p>
            <a:pPr marL="365760" lvl="1">
              <a:buFont typeface="Wingdings" pitchFamily="2" charset="2"/>
              <a:buChar char=""/>
            </a:pPr>
            <a:r>
              <a:rPr lang="en-US" dirty="0" smtClean="0"/>
              <a:t>Countries are practicing </a:t>
            </a:r>
            <a:r>
              <a:rPr lang="en-US" b="1" u="sng" dirty="0" smtClean="0"/>
              <a:t>nationalism</a:t>
            </a:r>
            <a:r>
              <a:rPr lang="en-US" dirty="0" smtClean="0"/>
              <a:t> = </a:t>
            </a:r>
            <a:r>
              <a:rPr lang="en-US" altLang="en-US" dirty="0" smtClean="0"/>
              <a:t>national </a:t>
            </a:r>
            <a:r>
              <a:rPr lang="en-US" altLang="en-US" dirty="0"/>
              <a:t>pride or </a:t>
            </a:r>
            <a:r>
              <a:rPr lang="en-US" altLang="en-US" dirty="0" smtClean="0"/>
              <a:t>loyalty towards one’s culture.</a:t>
            </a:r>
          </a:p>
          <a:p>
            <a:pPr marL="365760" lvl="1">
              <a:buFont typeface="Wingdings" pitchFamily="2" charset="2"/>
              <a:buChar char=""/>
            </a:pPr>
            <a:r>
              <a:rPr lang="en-US" altLang="en-US" dirty="0" smtClean="0"/>
              <a:t>Serbia</a:t>
            </a:r>
          </a:p>
          <a:p>
            <a:pPr marL="731520" lvl="2"/>
            <a:r>
              <a:rPr lang="en-US" altLang="en-US" dirty="0" smtClean="0"/>
              <a:t>A country that is part of the Austria-Hungarian Empire</a:t>
            </a:r>
            <a:endParaRPr lang="en-US" altLang="en-US" dirty="0"/>
          </a:p>
          <a:p>
            <a:pPr marL="731520" lvl="2"/>
            <a:r>
              <a:rPr lang="en-US" altLang="en-US" dirty="0" smtClean="0"/>
              <a:t>Identifies culturally with the Russian Empire and not with their Germanic Austria-Hungarian rulers.</a:t>
            </a:r>
          </a:p>
          <a:p>
            <a:pPr marL="731520" lvl="2"/>
            <a:r>
              <a:rPr lang="en-US" altLang="en-US" dirty="0" smtClean="0"/>
              <a:t>Tension between Russia and Austria-Hungary arise over the control of Serbia</a:t>
            </a:r>
          </a:p>
          <a:p>
            <a:pPr marL="365760" lvl="1"/>
            <a:r>
              <a:rPr lang="en-US" altLang="en-US" dirty="0" smtClean="0"/>
              <a:t>Sarajevo, Bosnia (</a:t>
            </a:r>
            <a:r>
              <a:rPr lang="en-US" altLang="en-US" smtClean="0"/>
              <a:t>June </a:t>
            </a:r>
            <a:r>
              <a:rPr lang="en-US" altLang="en-US" smtClean="0"/>
              <a:t>28, </a:t>
            </a:r>
            <a:r>
              <a:rPr lang="en-US" altLang="en-US" dirty="0" smtClean="0"/>
              <a:t>1914)</a:t>
            </a:r>
          </a:p>
          <a:p>
            <a:pPr marL="731520" lvl="2"/>
            <a:r>
              <a:rPr lang="en-US" altLang="en-US" dirty="0" smtClean="0"/>
              <a:t>Future heir of Austria-Hungary, Archduke Franz Ferdinand, and his wife are assassinated by a Serbian nationalist group (the Black Hand) while traveling in the capital of Bosnia</a:t>
            </a:r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Breaking Point</a:t>
            </a:r>
            <a:endParaRPr lang="en-US" dirty="0"/>
          </a:p>
        </p:txBody>
      </p:sp>
      <p:pic>
        <p:nvPicPr>
          <p:cNvPr id="4" name="Picture 7" descr="Image:Franz ferdinand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19" r="12774"/>
          <a:stretch/>
        </p:blipFill>
        <p:spPr bwMode="auto">
          <a:xfrm>
            <a:off x="7010400" y="1447800"/>
            <a:ext cx="1870364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1" descr="Gavrilo Princip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58" r="23167"/>
          <a:stretch/>
        </p:blipFill>
        <p:spPr bwMode="auto">
          <a:xfrm>
            <a:off x="5867400" y="3505200"/>
            <a:ext cx="1870364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56994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174</TotalTime>
  <Words>453</Words>
  <Application>Microsoft Office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Hardcover</vt:lpstr>
      <vt:lpstr>Growing Tensions in Europe</vt:lpstr>
      <vt:lpstr>Imperialism</vt:lpstr>
      <vt:lpstr>Effects of Imperialism</vt:lpstr>
      <vt:lpstr>American Imperialism</vt:lpstr>
      <vt:lpstr>European Monarchies</vt:lpstr>
      <vt:lpstr>Subjects vs. Rulers</vt:lpstr>
      <vt:lpstr>Tension Escalates</vt:lpstr>
      <vt:lpstr>Creation of Alliances</vt:lpstr>
      <vt:lpstr>The Breaking Point</vt:lpstr>
    </vt:vector>
  </TitlesOfParts>
  <Company>Omaha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Growing Tensions in Europe</dc:title>
  <dc:creator>data: esakxxm702</dc:creator>
  <cp:lastModifiedBy>data: esakxxm702</cp:lastModifiedBy>
  <cp:revision>19</cp:revision>
  <dcterms:created xsi:type="dcterms:W3CDTF">2014-08-27T18:27:01Z</dcterms:created>
  <dcterms:modified xsi:type="dcterms:W3CDTF">2014-09-04T13:48:34Z</dcterms:modified>
</cp:coreProperties>
</file>