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5" r:id="rId10"/>
    <p:sldId id="266" r:id="rId11"/>
    <p:sldId id="268" r:id="rId12"/>
    <p:sldId id="264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E921448-9203-4500-A429-D27E28AD8EA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EA1499-AF7D-4105-971F-21F35084E5B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1448-9203-4500-A429-D27E28AD8EA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1499-AF7D-4105-971F-21F35084E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1448-9203-4500-A429-D27E28AD8EA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1499-AF7D-4105-971F-21F35084E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601D-9041-4C52-8472-F614C9F9C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7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829CD-C47D-4DDA-824D-49ACF3901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1448-9203-4500-A429-D27E28AD8EA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1499-AF7D-4105-971F-21F35084E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1448-9203-4500-A429-D27E28AD8EA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1499-AF7D-4105-971F-21F35084E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1448-9203-4500-A429-D27E28AD8EA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1499-AF7D-4105-971F-21F35084E5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1448-9203-4500-A429-D27E28AD8EA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1499-AF7D-4105-971F-21F35084E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1448-9203-4500-A429-D27E28AD8EA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1499-AF7D-4105-971F-21F35084E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1448-9203-4500-A429-D27E28AD8EA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1499-AF7D-4105-971F-21F35084E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1448-9203-4500-A429-D27E28AD8EA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1499-AF7D-4105-971F-21F35084E5B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1448-9203-4500-A429-D27E28AD8EA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1499-AF7D-4105-971F-21F35084E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E921448-9203-4500-A429-D27E28AD8EA1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EA1499-AF7D-4105-971F-21F35084E5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 PROGRESSIVE PRESIDENT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THEODORE ROOSEVELT</a:t>
            </a:r>
            <a:endParaRPr lang="en-US" dirty="0"/>
          </a:p>
        </p:txBody>
      </p:sp>
      <p:pic>
        <p:nvPicPr>
          <p:cNvPr id="4" name="Picture 7" descr="theodore-rooseve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r="13904"/>
          <a:stretch/>
        </p:blipFill>
        <p:spPr bwMode="auto">
          <a:xfrm>
            <a:off x="540327" y="1066800"/>
            <a:ext cx="3532909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9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6" descr="Roosevelt in Pan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91542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411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PANAMA CANAL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343400" cy="43434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Construction (1904-1914)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The canal would be critical to the strategic strength of the U.S.</a:t>
            </a:r>
          </a:p>
          <a:p>
            <a:pPr lvl="1">
              <a:spcBef>
                <a:spcPct val="50000"/>
              </a:spcBef>
            </a:pPr>
            <a:r>
              <a:rPr lang="en-US" altLang="en-US" dirty="0"/>
              <a:t>T</a:t>
            </a:r>
            <a:r>
              <a:rPr lang="en-US" altLang="en-US" dirty="0" smtClean="0"/>
              <a:t>he </a:t>
            </a:r>
            <a:r>
              <a:rPr lang="en-US" altLang="en-US" dirty="0"/>
              <a:t>Navy </a:t>
            </a:r>
            <a:r>
              <a:rPr lang="en-US" altLang="en-US" dirty="0" smtClean="0"/>
              <a:t>needed to </a:t>
            </a:r>
            <a:r>
              <a:rPr lang="en-US" altLang="en-US" dirty="0"/>
              <a:t>be able to quickly </a:t>
            </a:r>
            <a:r>
              <a:rPr lang="en-US" altLang="en-US" dirty="0" smtClean="0"/>
              <a:t>mobilize </a:t>
            </a:r>
            <a:r>
              <a:rPr lang="en-US" altLang="en-US" dirty="0"/>
              <a:t>and protect </a:t>
            </a:r>
            <a:r>
              <a:rPr lang="en-US" altLang="en-US" dirty="0" smtClean="0"/>
              <a:t>both coastlines of the U.S.</a:t>
            </a: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2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ntral-america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4101140" cy="420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mericas_pol9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4113" r="8129" b="7034"/>
          <a:stretch/>
        </p:blipFill>
        <p:spPr>
          <a:xfrm>
            <a:off x="5334000" y="1234401"/>
            <a:ext cx="2971799" cy="4693997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6743700" y="3048000"/>
            <a:ext cx="1569026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7239000" y="4267200"/>
            <a:ext cx="1073726" cy="1661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248400" y="5334001"/>
            <a:ext cx="990600" cy="5943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248400" y="3733800"/>
            <a:ext cx="495300" cy="160020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03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762000"/>
            <a:ext cx="7315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HAY-BUNAU-VARILLA TREATY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Revolution in Columbia</a:t>
            </a:r>
          </a:p>
          <a:p>
            <a:pPr lvl="1"/>
            <a:r>
              <a:rPr lang="en-US" altLang="en-US" sz="2000" dirty="0"/>
              <a:t>Locals want to break away from Columbia to be their own country - “Panama”</a:t>
            </a:r>
          </a:p>
          <a:p>
            <a:pPr lvl="1"/>
            <a:r>
              <a:rPr lang="en-US" altLang="en-US" sz="2000" dirty="0"/>
              <a:t>US </a:t>
            </a:r>
            <a:r>
              <a:rPr lang="en-US" altLang="en-US" sz="2000" dirty="0" smtClean="0"/>
              <a:t>supports </a:t>
            </a:r>
            <a:r>
              <a:rPr lang="en-US" altLang="en-US" sz="2000" dirty="0"/>
              <a:t>independence </a:t>
            </a:r>
            <a:r>
              <a:rPr lang="en-US" altLang="en-US" sz="2000" dirty="0" smtClean="0"/>
              <a:t>for “Panama”</a:t>
            </a:r>
            <a:endParaRPr lang="en-US" altLang="en-US" sz="2000" dirty="0"/>
          </a:p>
          <a:p>
            <a:pPr lvl="1"/>
            <a:r>
              <a:rPr lang="en-US" altLang="en-US" sz="2000" dirty="0" smtClean="0"/>
              <a:t>1903 </a:t>
            </a:r>
            <a:r>
              <a:rPr lang="en-US" altLang="en-US" sz="2000" dirty="0"/>
              <a:t>U.S. Marines </a:t>
            </a:r>
            <a:r>
              <a:rPr lang="en-US" altLang="en-US" sz="2000" dirty="0" smtClean="0"/>
              <a:t>prevent </a:t>
            </a:r>
            <a:r>
              <a:rPr lang="en-US" altLang="en-US" sz="2000" dirty="0"/>
              <a:t>the Columbians from putting down </a:t>
            </a:r>
            <a:r>
              <a:rPr lang="en-US" altLang="en-US" sz="2000" dirty="0" smtClean="0"/>
              <a:t>the Panama </a:t>
            </a:r>
            <a:r>
              <a:rPr lang="en-US" altLang="en-US" sz="2000" dirty="0"/>
              <a:t>rebels.</a:t>
            </a:r>
          </a:p>
          <a:p>
            <a:r>
              <a:rPr lang="en-US" altLang="en-US" dirty="0" smtClean="0"/>
              <a:t>Treaty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/>
              <a:t>is </a:t>
            </a:r>
            <a:r>
              <a:rPr lang="en-US" altLang="en-US" dirty="0" smtClean="0"/>
              <a:t>signed </a:t>
            </a:r>
            <a:r>
              <a:rPr lang="en-US" altLang="en-US" dirty="0"/>
              <a:t>giving control of the </a:t>
            </a:r>
            <a:r>
              <a:rPr lang="en-US" altLang="en-US" dirty="0" smtClean="0"/>
              <a:t>dig site </a:t>
            </a:r>
            <a:r>
              <a:rPr lang="en-US" altLang="en-US" dirty="0"/>
              <a:t>and </a:t>
            </a:r>
            <a:r>
              <a:rPr lang="en-US" altLang="en-US" dirty="0" smtClean="0"/>
              <a:t>canal </a:t>
            </a:r>
            <a:r>
              <a:rPr lang="en-US" altLang="en-US" dirty="0"/>
              <a:t>zone to the </a:t>
            </a:r>
            <a:r>
              <a:rPr lang="en-US" altLang="en-US" dirty="0" smtClean="0"/>
              <a:t>Americans</a:t>
            </a:r>
          </a:p>
          <a:p>
            <a:pPr lvl="1"/>
            <a:r>
              <a:rPr lang="en-US" altLang="en-US" sz="2000" dirty="0" smtClean="0"/>
              <a:t>Pay </a:t>
            </a:r>
            <a:r>
              <a:rPr lang="en-US" altLang="en-US" sz="2000" dirty="0"/>
              <a:t>the French company $40 million </a:t>
            </a:r>
          </a:p>
          <a:p>
            <a:pPr lvl="1"/>
            <a:r>
              <a:rPr lang="en-US" altLang="en-US" sz="2000" dirty="0" smtClean="0"/>
              <a:t>French </a:t>
            </a:r>
            <a:r>
              <a:rPr lang="en-US" altLang="en-US" sz="2000" dirty="0"/>
              <a:t>leave the </a:t>
            </a:r>
            <a:r>
              <a:rPr lang="en-US" altLang="en-US" sz="2000" dirty="0" smtClean="0"/>
              <a:t>Canal </a:t>
            </a:r>
            <a:r>
              <a:rPr lang="en-US" altLang="en-US" sz="2000" dirty="0"/>
              <a:t>and the U.S. takes over construction</a:t>
            </a:r>
          </a:p>
          <a:p>
            <a:pPr marL="365760" lvl="1" indent="0">
              <a:buNone/>
            </a:pPr>
            <a:endParaRPr lang="en-US" altLang="en-US" sz="1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4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69291" y="833870"/>
            <a:ext cx="70247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PANAMA CANAL – TODAY </a:t>
            </a:r>
          </a:p>
        </p:txBody>
      </p:sp>
      <p:pic>
        <p:nvPicPr>
          <p:cNvPr id="13315" name="Picture 6" descr="pnca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343" y="2590800"/>
            <a:ext cx="3876675" cy="3848100"/>
          </a:xfrm>
          <a:noFill/>
        </p:spPr>
      </p:pic>
      <p:pic>
        <p:nvPicPr>
          <p:cNvPr id="13316" name="Picture 7" descr="Panama-Ca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2214561"/>
            <a:ext cx="24479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Cruise05PanamaCanalGat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77" y="4267200"/>
            <a:ext cx="37973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Line 9"/>
          <p:cNvSpPr>
            <a:spLocks noChangeShapeType="1"/>
          </p:cNvSpPr>
          <p:nvPr/>
        </p:nvSpPr>
        <p:spPr bwMode="auto">
          <a:xfrm flipV="1">
            <a:off x="4699577" y="2895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4578350" y="2438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6895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MONROE DOCTRINE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1823</a:t>
            </a:r>
          </a:p>
          <a:p>
            <a:r>
              <a:rPr lang="en-US" altLang="en-US" dirty="0" smtClean="0"/>
              <a:t>European </a:t>
            </a:r>
            <a:r>
              <a:rPr lang="en-US" altLang="en-US" dirty="0"/>
              <a:t>Countries are to stay out of the western </a:t>
            </a:r>
            <a:r>
              <a:rPr lang="en-US" altLang="en-US" dirty="0" smtClean="0"/>
              <a:t>hemisphere</a:t>
            </a:r>
          </a:p>
          <a:p>
            <a:pPr lvl="1"/>
            <a:r>
              <a:rPr lang="en-US" altLang="en-US" dirty="0" smtClean="0"/>
              <a:t>Leave North, Central, and South America alone</a:t>
            </a:r>
            <a:endParaRPr lang="en-US" altLang="en-US" dirty="0"/>
          </a:p>
          <a:p>
            <a:pPr lvl="1"/>
            <a:r>
              <a:rPr lang="en-US" altLang="en-US" dirty="0" smtClean="0"/>
              <a:t>Current European colonies </a:t>
            </a:r>
            <a:r>
              <a:rPr lang="en-US" altLang="en-US" dirty="0"/>
              <a:t>may remain, but no expansion</a:t>
            </a:r>
          </a:p>
          <a:p>
            <a:pPr lvl="1"/>
            <a:r>
              <a:rPr lang="en-US" altLang="en-US" dirty="0"/>
              <a:t>The U.S. will police </a:t>
            </a:r>
            <a:r>
              <a:rPr lang="en-US" altLang="en-US" dirty="0" smtClean="0"/>
              <a:t>all disputes in the area, </a:t>
            </a:r>
            <a:r>
              <a:rPr lang="en-US" altLang="en-US" dirty="0"/>
              <a:t>not Europeans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7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ROOSEVELT COROLLARY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1904</a:t>
            </a:r>
          </a:p>
          <a:p>
            <a:r>
              <a:rPr lang="en-US" dirty="0" smtClean="0"/>
              <a:t>America will be the “policemen” of the Caribbean and Central America</a:t>
            </a:r>
          </a:p>
          <a:p>
            <a:pPr lvl="1"/>
            <a:r>
              <a:rPr lang="en-US" altLang="en-US" dirty="0"/>
              <a:t>Prevent </a:t>
            </a:r>
            <a:r>
              <a:rPr lang="en-US" altLang="en-US" dirty="0" smtClean="0"/>
              <a:t>European expansion in Central America </a:t>
            </a:r>
            <a:r>
              <a:rPr lang="en-US" altLang="en-US" dirty="0"/>
              <a:t>and the Caribbean</a:t>
            </a:r>
          </a:p>
          <a:p>
            <a:r>
              <a:rPr lang="en-US" dirty="0" smtClean="0"/>
              <a:t>U.S. military will maintain order in the area</a:t>
            </a:r>
          </a:p>
          <a:p>
            <a:pPr lvl="1"/>
            <a:r>
              <a:rPr lang="en-US" dirty="0" smtClean="0"/>
              <a:t>Has the right to get involved in any matter to stop conflicts in the region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YOUNG ROOSEVELT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854" y="2323652"/>
            <a:ext cx="4659747" cy="350897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1858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Born in New York to a wealthy family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Had asthma and was sickly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College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Graduated </a:t>
            </a:r>
            <a:r>
              <a:rPr lang="en-US" altLang="en-US" dirty="0"/>
              <a:t>from Harvard University in </a:t>
            </a:r>
            <a:r>
              <a:rPr lang="en-US" altLang="en-US" dirty="0" smtClean="0"/>
              <a:t>1880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Graduated </a:t>
            </a:r>
            <a:r>
              <a:rPr lang="en-US" altLang="en-US" dirty="0"/>
              <a:t>from Columbia Law School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en-US" dirty="0"/>
          </a:p>
        </p:txBody>
      </p:sp>
      <p:pic>
        <p:nvPicPr>
          <p:cNvPr id="4" name="Picture 7" descr="te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49035"/>
            <a:ext cx="1974066" cy="319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b="8893"/>
          <a:stretch/>
        </p:blipFill>
        <p:spPr bwMode="auto">
          <a:xfrm>
            <a:off x="117763" y="2971800"/>
            <a:ext cx="2288309" cy="31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5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8794" y="1143000"/>
            <a:ext cx="3774606" cy="51054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Avid outdoorsman</a:t>
            </a:r>
          </a:p>
          <a:p>
            <a:pPr lvl="1"/>
            <a:r>
              <a:rPr lang="en-US" altLang="en-US" sz="2200" dirty="0" smtClean="0"/>
              <a:t>Hunting</a:t>
            </a:r>
            <a:endParaRPr lang="en-US" altLang="en-US" sz="2200" dirty="0" smtClean="0"/>
          </a:p>
          <a:p>
            <a:pPr lvl="1"/>
            <a:r>
              <a:rPr lang="en-US" altLang="en-US" dirty="0" smtClean="0"/>
              <a:t>Horse Riding</a:t>
            </a:r>
            <a:endParaRPr lang="en-US" altLang="en-US" sz="2200" dirty="0" smtClean="0"/>
          </a:p>
          <a:p>
            <a:pPr eaLnBrk="1" hangingPunct="1"/>
            <a:r>
              <a:rPr lang="en-US" altLang="en-US" sz="2400" dirty="0" smtClean="0"/>
              <a:t>Most athletic President</a:t>
            </a:r>
          </a:p>
          <a:p>
            <a:pPr lvl="1"/>
            <a:r>
              <a:rPr lang="en-US" altLang="en-US" sz="2200" dirty="0" smtClean="0"/>
              <a:t>Boxing</a:t>
            </a:r>
          </a:p>
          <a:p>
            <a:pPr lvl="1"/>
            <a:r>
              <a:rPr lang="en-US" altLang="en-US" dirty="0" smtClean="0"/>
              <a:t>Rowing</a:t>
            </a:r>
            <a:endParaRPr lang="en-US" altLang="en-US" sz="2200" dirty="0" smtClean="0"/>
          </a:p>
          <a:p>
            <a:pPr eaLnBrk="1" hangingPunct="1"/>
            <a:r>
              <a:rPr lang="en-US" altLang="en-US" sz="2400" dirty="0" smtClean="0"/>
              <a:t>First President </a:t>
            </a:r>
            <a:r>
              <a:rPr lang="en-US" altLang="en-US" sz="2400" dirty="0" smtClean="0"/>
              <a:t>to… </a:t>
            </a:r>
            <a:r>
              <a:rPr lang="en-US" altLang="en-US" sz="2400" dirty="0" smtClean="0"/>
              <a:t>ride in a car and fly on a plane</a:t>
            </a:r>
          </a:p>
          <a:p>
            <a:pPr eaLnBrk="1" hangingPunct="1"/>
            <a:r>
              <a:rPr lang="en-US" altLang="en-US" sz="2400" dirty="0" smtClean="0"/>
              <a:t>Father of 6</a:t>
            </a:r>
          </a:p>
        </p:txBody>
      </p:sp>
      <p:sp>
        <p:nvSpPr>
          <p:cNvPr id="4100" name="Rectangle 6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7086600" y="1600200"/>
            <a:ext cx="1600200" cy="1295400"/>
          </a:xfrm>
        </p:spPr>
      </p:sp>
      <p:pic>
        <p:nvPicPr>
          <p:cNvPr id="4101" name="Picture 7" descr="trbuckskinbig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4228" r="9990" b="4312"/>
          <a:stretch/>
        </p:blipFill>
        <p:spPr bwMode="auto">
          <a:xfrm>
            <a:off x="6541360" y="817261"/>
            <a:ext cx="2376494" cy="34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EX7G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5" r="8870"/>
          <a:stretch/>
        </p:blipFill>
        <p:spPr bwMode="auto">
          <a:xfrm>
            <a:off x="4029959" y="817261"/>
            <a:ext cx="2511401" cy="259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trretire4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t="5098" b="4430"/>
          <a:stretch/>
        </p:blipFill>
        <p:spPr bwMode="auto">
          <a:xfrm>
            <a:off x="4029959" y="3416185"/>
            <a:ext cx="2444877" cy="32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aa_roosevelt_subj_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83" y="3416185"/>
            <a:ext cx="3357471" cy="32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82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b="1" dirty="0" smtClean="0"/>
              <a:t>ROOSEVELT THE SOLDIER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981200"/>
            <a:ext cx="4214307" cy="3508977"/>
          </a:xfrm>
        </p:spPr>
        <p:txBody>
          <a:bodyPr>
            <a:normAutofit/>
          </a:bodyPr>
          <a:lstStyle/>
          <a:p>
            <a:r>
              <a:rPr lang="en-US" altLang="en-US" dirty="0"/>
              <a:t>Colonel in the U.S. Army</a:t>
            </a:r>
          </a:p>
          <a:p>
            <a:pPr lvl="1"/>
            <a:r>
              <a:rPr lang="en-US" altLang="en-US" dirty="0" smtClean="0"/>
              <a:t>Rough Riders</a:t>
            </a:r>
          </a:p>
          <a:p>
            <a:r>
              <a:rPr lang="en-US" altLang="en-US" dirty="0" smtClean="0"/>
              <a:t>Hero </a:t>
            </a:r>
            <a:r>
              <a:rPr lang="en-US" altLang="en-US" dirty="0"/>
              <a:t>of the Spanish American War</a:t>
            </a:r>
          </a:p>
          <a:p>
            <a:pPr lvl="1"/>
            <a:r>
              <a:rPr lang="en-US" altLang="en-US" dirty="0"/>
              <a:t>Awarded the Medal of Honor </a:t>
            </a:r>
          </a:p>
          <a:p>
            <a:pPr lvl="2"/>
            <a:r>
              <a:rPr lang="en-US" altLang="en-US" dirty="0" smtClean="0"/>
              <a:t>Battle of San </a:t>
            </a:r>
            <a:r>
              <a:rPr lang="en-US" altLang="en-US" dirty="0"/>
              <a:t>Juan Hill</a:t>
            </a:r>
          </a:p>
          <a:p>
            <a:endParaRPr lang="en-US" dirty="0"/>
          </a:p>
        </p:txBody>
      </p:sp>
      <p:pic>
        <p:nvPicPr>
          <p:cNvPr id="6" name="Picture 5" descr="Col 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47622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Medal_of_Hon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88091"/>
            <a:ext cx="1610375" cy="176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58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ROOSEVELT THE POLITICIAN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7234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Governor of New York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Secretary of Navy for President Cleveland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Vice President to William McKinley 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Became </a:t>
            </a:r>
            <a:r>
              <a:rPr lang="en-US" altLang="en-US" dirty="0"/>
              <a:t>President in 1902 after </a:t>
            </a:r>
            <a:r>
              <a:rPr lang="en-US" altLang="en-US" dirty="0" smtClean="0"/>
              <a:t>McKinley </a:t>
            </a:r>
            <a:r>
              <a:rPr lang="en-US" altLang="en-US" dirty="0"/>
              <a:t>was </a:t>
            </a:r>
            <a:r>
              <a:rPr lang="en-US" altLang="en-US" dirty="0" smtClean="0"/>
              <a:t>assassinated.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Youngest </a:t>
            </a:r>
            <a:r>
              <a:rPr lang="en-US" altLang="en-US" dirty="0"/>
              <a:t>president to take office </a:t>
            </a:r>
            <a:r>
              <a:rPr lang="en-US" altLang="en-US" dirty="0" smtClean="0"/>
              <a:t>(</a:t>
            </a:r>
            <a:r>
              <a:rPr lang="en-US" altLang="en-US" dirty="0"/>
              <a:t>42 yrs. </a:t>
            </a:r>
            <a:r>
              <a:rPr lang="en-US" altLang="en-US" dirty="0" smtClean="0"/>
              <a:t>old)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PRESIDENT ROOSEVELT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/>
            <a:r>
              <a:rPr lang="en-US" altLang="en-US" dirty="0" smtClean="0"/>
              <a:t>Republican</a:t>
            </a:r>
          </a:p>
          <a:p>
            <a:pPr marL="342900" lvl="1"/>
            <a:r>
              <a:rPr lang="en-US" altLang="en-US" dirty="0" smtClean="0"/>
              <a:t>Youngest </a:t>
            </a:r>
            <a:r>
              <a:rPr lang="en-US" altLang="en-US" dirty="0"/>
              <a:t>president to take </a:t>
            </a:r>
            <a:r>
              <a:rPr lang="en-US" altLang="en-US" dirty="0" smtClean="0"/>
              <a:t>office</a:t>
            </a:r>
          </a:p>
          <a:p>
            <a:pPr marL="617220" lvl="2"/>
            <a:r>
              <a:rPr lang="en-US" altLang="en-US" sz="1800" dirty="0" smtClean="0"/>
              <a:t>42 </a:t>
            </a:r>
            <a:r>
              <a:rPr lang="en-US" altLang="en-US" sz="1800" dirty="0"/>
              <a:t>yrs. </a:t>
            </a:r>
            <a:r>
              <a:rPr lang="en-US" altLang="en-US" sz="1800" dirty="0" smtClean="0"/>
              <a:t>old</a:t>
            </a:r>
          </a:p>
          <a:p>
            <a:pPr marL="342900" lvl="1"/>
            <a:r>
              <a:rPr lang="en-US" altLang="en-US" dirty="0"/>
              <a:t>Powerful Progressive</a:t>
            </a:r>
          </a:p>
          <a:p>
            <a:pPr lvl="1">
              <a:lnSpc>
                <a:spcPct val="90000"/>
              </a:lnSpc>
            </a:pPr>
            <a:r>
              <a:rPr lang="en-US" altLang="en-US" sz="1900" dirty="0"/>
              <a:t>Main goal was to fight class distinctions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Took a “hands on” approach to Govt.</a:t>
            </a:r>
          </a:p>
          <a:p>
            <a:pPr marL="342900" lvl="1"/>
            <a:r>
              <a:rPr lang="en-US" altLang="en-US" dirty="0" smtClean="0"/>
              <a:t>Awarded </a:t>
            </a:r>
            <a:r>
              <a:rPr lang="en-US" altLang="en-US" dirty="0"/>
              <a:t>the Nobel Peace Prize </a:t>
            </a:r>
            <a:r>
              <a:rPr lang="en-US" altLang="en-US" dirty="0" smtClean="0"/>
              <a:t>for negotiating </a:t>
            </a:r>
            <a:r>
              <a:rPr lang="en-US" altLang="en-US" dirty="0"/>
              <a:t>the Russo-Japanese </a:t>
            </a:r>
            <a:r>
              <a:rPr lang="en-US" altLang="en-US" dirty="0" smtClean="0"/>
              <a:t>War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Renames the Executive </a:t>
            </a:r>
            <a:r>
              <a:rPr lang="en-US" altLang="en-US" sz="2200" dirty="0" smtClean="0"/>
              <a:t>Mansion to the </a:t>
            </a:r>
            <a:r>
              <a:rPr lang="en-US" altLang="en-US" sz="2200" dirty="0"/>
              <a:t>White House</a:t>
            </a:r>
          </a:p>
          <a:p>
            <a:pPr marL="342900" lvl="1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2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ROOSEVELT AND CONSERVATION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66900"/>
            <a:ext cx="4038600" cy="4495800"/>
          </a:xfrm>
        </p:spPr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/>
              <a:t>Recognized </a:t>
            </a:r>
            <a:r>
              <a:rPr lang="en-US" altLang="en-US" sz="2800" dirty="0"/>
              <a:t>that the natural resources </a:t>
            </a:r>
            <a:r>
              <a:rPr lang="en-US" altLang="en-US" sz="2800" dirty="0" smtClean="0"/>
              <a:t>of </a:t>
            </a:r>
            <a:r>
              <a:rPr lang="en-US" altLang="en-US" sz="2800" dirty="0"/>
              <a:t>the U.S. was </a:t>
            </a:r>
            <a:r>
              <a:rPr lang="en-US" altLang="en-US" sz="2800" dirty="0" smtClean="0"/>
              <a:t>limited.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/>
              <a:t>Set </a:t>
            </a:r>
            <a:r>
              <a:rPr lang="en-US" altLang="en-US" sz="2800" dirty="0"/>
              <a:t>aside nearly 150 million acres as </a:t>
            </a:r>
            <a:r>
              <a:rPr lang="en-US" altLang="en-US" sz="2800" dirty="0" smtClean="0"/>
              <a:t>forest reserves</a:t>
            </a:r>
          </a:p>
          <a:p>
            <a:pPr lvl="1">
              <a:spcBef>
                <a:spcPct val="50000"/>
              </a:spcBef>
            </a:pPr>
            <a:r>
              <a:rPr lang="en-US" altLang="en-US" sz="2600" dirty="0" smtClean="0"/>
              <a:t>He </a:t>
            </a:r>
            <a:r>
              <a:rPr lang="en-US" altLang="en-US" sz="2600" dirty="0"/>
              <a:t>created 16 national </a:t>
            </a:r>
            <a:r>
              <a:rPr lang="en-US" altLang="en-US" sz="2600" dirty="0" smtClean="0"/>
              <a:t>monuments</a:t>
            </a:r>
          </a:p>
          <a:p>
            <a:pPr lvl="1">
              <a:spcBef>
                <a:spcPct val="50000"/>
              </a:spcBef>
            </a:pPr>
            <a:r>
              <a:rPr lang="en-US" altLang="en-US" sz="2800" dirty="0" smtClean="0"/>
              <a:t>51 </a:t>
            </a:r>
            <a:r>
              <a:rPr lang="en-US" altLang="en-US" sz="2800" dirty="0"/>
              <a:t>wildlife refuges </a:t>
            </a:r>
          </a:p>
        </p:txBody>
      </p:sp>
      <p:pic>
        <p:nvPicPr>
          <p:cNvPr id="8" name="Picture 10" descr="Theodore Roosevelt overlooks Yosem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65364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73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“SQUARE DEAL”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Campaign </a:t>
            </a:r>
            <a:r>
              <a:rPr lang="en-US" altLang="en-US" dirty="0" smtClean="0"/>
              <a:t>slogan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He </a:t>
            </a:r>
            <a:r>
              <a:rPr lang="en-US" altLang="en-US" dirty="0"/>
              <a:t>promised to “see to it that every man has a square deal, no less </a:t>
            </a:r>
            <a:r>
              <a:rPr lang="en-US" altLang="en-US" dirty="0" smtClean="0"/>
              <a:t>and </a:t>
            </a:r>
            <a:r>
              <a:rPr lang="en-US" altLang="en-US" dirty="0"/>
              <a:t>no more</a:t>
            </a:r>
            <a:r>
              <a:rPr lang="en-US" altLang="en-US" dirty="0" smtClean="0"/>
              <a:t>.”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Balance the </a:t>
            </a:r>
            <a:r>
              <a:rPr lang="en-US" altLang="en-US" dirty="0"/>
              <a:t>interests of business, consumers, and </a:t>
            </a:r>
            <a:r>
              <a:rPr lang="en-US" altLang="en-US" dirty="0" smtClean="0"/>
              <a:t>labor.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/>
              <a:t>Treat the working man fairly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Called </a:t>
            </a:r>
            <a:r>
              <a:rPr lang="en-US" altLang="en-US" dirty="0"/>
              <a:t>for limiting the power of trusts, promoting public health and </a:t>
            </a:r>
            <a:r>
              <a:rPr lang="en-US" altLang="en-US" dirty="0" smtClean="0"/>
              <a:t>safety</a:t>
            </a:r>
            <a:r>
              <a:rPr lang="en-US" altLang="en-US" dirty="0"/>
              <a:t>, and improving work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7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7620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HEALTH &amp; SAFETY</a:t>
            </a:r>
            <a:endParaRPr lang="en-US" sz="4000" b="1" dirty="0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038600" cy="44958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Federal Gov’t. orders tests on food and medicine</a:t>
            </a:r>
          </a:p>
          <a:p>
            <a:pPr eaLnBrk="1" hangingPunct="1"/>
            <a:r>
              <a:rPr lang="en-US" altLang="en-US" sz="2000" dirty="0" smtClean="0"/>
              <a:t>Meat Inspection Act – 1906</a:t>
            </a:r>
          </a:p>
          <a:p>
            <a:pPr lvl="1"/>
            <a:r>
              <a:rPr lang="en-US" altLang="en-US" sz="1800" dirty="0"/>
              <a:t>M</a:t>
            </a:r>
            <a:r>
              <a:rPr lang="en-US" altLang="en-US" sz="1800" dirty="0" smtClean="0"/>
              <a:t>eat must be inspected when crossing state lines</a:t>
            </a:r>
          </a:p>
          <a:p>
            <a:pPr eaLnBrk="1" hangingPunct="1"/>
            <a:r>
              <a:rPr lang="en-US" altLang="en-US" sz="2000" dirty="0" smtClean="0"/>
              <a:t>Pure Food and Drug Act</a:t>
            </a:r>
            <a:endParaRPr lang="en-US" altLang="en-US" sz="2800" dirty="0"/>
          </a:p>
          <a:p>
            <a:pPr lvl="1"/>
            <a:r>
              <a:rPr lang="en-US" altLang="en-US" sz="1800" dirty="0" smtClean="0"/>
              <a:t>ingredients must be displayed</a:t>
            </a:r>
            <a:endParaRPr lang="en-US" altLang="en-US" sz="2600" dirty="0" smtClean="0"/>
          </a:p>
        </p:txBody>
      </p:sp>
      <p:pic>
        <p:nvPicPr>
          <p:cNvPr id="10244" name="Picture 6" descr="TRtoonMu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3476" y="1164683"/>
            <a:ext cx="3846734" cy="2562152"/>
          </a:xfrm>
          <a:noFill/>
        </p:spPr>
      </p:pic>
      <p:pic>
        <p:nvPicPr>
          <p:cNvPr id="10245" name="Picture 7" descr="slide0011_image09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44"/>
          <a:stretch/>
        </p:blipFill>
        <p:spPr bwMode="auto">
          <a:xfrm>
            <a:off x="5992088" y="3726835"/>
            <a:ext cx="2736241" cy="279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ealth-foodlabel-2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2259276" cy="27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0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151</TotalTime>
  <Words>512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A PROGRESSIVE PRESIDENT</vt:lpstr>
      <vt:lpstr>YOUNG ROOSEVELT</vt:lpstr>
      <vt:lpstr>PowerPoint Presentation</vt:lpstr>
      <vt:lpstr>ROOSEVELT THE SOLDIER</vt:lpstr>
      <vt:lpstr>ROOSEVELT THE POLITICIAN</vt:lpstr>
      <vt:lpstr>PRESIDENT ROOSEVELT</vt:lpstr>
      <vt:lpstr>ROOSEVELT AND CONSERVATION</vt:lpstr>
      <vt:lpstr>THE “SQUARE DEAL”</vt:lpstr>
      <vt:lpstr>HEALTH &amp; SAFETY</vt:lpstr>
      <vt:lpstr>THE PANAMA CANAL</vt:lpstr>
      <vt:lpstr>PowerPoint Presentation</vt:lpstr>
      <vt:lpstr>HAY-BUNAU-VARILLA TREATY</vt:lpstr>
      <vt:lpstr>PANAMA CANAL – TODAY </vt:lpstr>
      <vt:lpstr>MONROE DOCTRINE</vt:lpstr>
      <vt:lpstr>ROOSEVELT COROLLARY</vt:lpstr>
    </vt:vector>
  </TitlesOfParts>
  <Company>Omaha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PROGRESSIVE PRESIDENT</dc:title>
  <dc:creator>data: esakxxm702</dc:creator>
  <cp:lastModifiedBy>data: esakxxm702</cp:lastModifiedBy>
  <cp:revision>16</cp:revision>
  <dcterms:created xsi:type="dcterms:W3CDTF">2014-08-21T02:14:55Z</dcterms:created>
  <dcterms:modified xsi:type="dcterms:W3CDTF">2014-08-21T19:42:15Z</dcterms:modified>
</cp:coreProperties>
</file>